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D1D"/>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8"/>
  </p:normalViewPr>
  <p:slideViewPr>
    <p:cSldViewPr snapToGrid="0" snapToObjects="1">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DFFA0F-3D02-D44F-81DB-A92CA76B1AAE}" type="doc">
      <dgm:prSet loTypeId="urn:microsoft.com/office/officeart/2005/8/layout/hierarchy4" loCatId="" qsTypeId="urn:microsoft.com/office/officeart/2005/8/quickstyle/simple1" qsCatId="simple" csTypeId="urn:microsoft.com/office/officeart/2005/8/colors/accent2_1" csCatId="accent2" phldr="1"/>
      <dgm:spPr/>
      <dgm:t>
        <a:bodyPr/>
        <a:lstStyle/>
        <a:p>
          <a:endParaRPr lang="en-US"/>
        </a:p>
      </dgm:t>
    </dgm:pt>
    <dgm:pt modelId="{333FD0B5-347F-6946-B521-D4D5A76383EB}">
      <dgm:prSet phldrT="[Text]"/>
      <dgm:spPr>
        <a:solidFill>
          <a:schemeClr val="accent2">
            <a:lumMod val="20000"/>
            <a:lumOff val="80000"/>
          </a:schemeClr>
        </a:solidFill>
        <a:ln>
          <a:solidFill>
            <a:srgbClr val="FFC000"/>
          </a:solidFill>
        </a:ln>
      </dgm:spPr>
      <dgm:t>
        <a:bodyPr/>
        <a:lstStyle/>
        <a:p>
          <a:r>
            <a:rPr lang="en-US" altLang="zh-CN" dirty="0" smtClean="0"/>
            <a:t>Marketing-Based</a:t>
          </a:r>
          <a:r>
            <a:rPr lang="zh-CN" altLang="en-US" dirty="0" smtClean="0"/>
            <a:t> </a:t>
          </a:r>
          <a:r>
            <a:rPr lang="en-US" altLang="zh-CN" dirty="0" smtClean="0"/>
            <a:t>Campaigns</a:t>
          </a:r>
          <a:r>
            <a:rPr lang="zh-CN" altLang="en-US" dirty="0" smtClean="0"/>
            <a:t> </a:t>
          </a:r>
          <a:r>
            <a:rPr lang="en-US" altLang="zh-CN" dirty="0" smtClean="0"/>
            <a:t>(50%)</a:t>
          </a:r>
          <a:endParaRPr lang="en-US" dirty="0"/>
        </a:p>
      </dgm:t>
    </dgm:pt>
    <dgm:pt modelId="{21D0F49D-6FB7-6340-B5B6-086CCEEA5D26}" type="parTrans" cxnId="{141596DB-5635-074D-9ED0-36898D3DEF11}">
      <dgm:prSet/>
      <dgm:spPr/>
      <dgm:t>
        <a:bodyPr/>
        <a:lstStyle/>
        <a:p>
          <a:endParaRPr lang="en-US"/>
        </a:p>
      </dgm:t>
    </dgm:pt>
    <dgm:pt modelId="{525528E4-8E70-3E48-8178-3DD5E1CD0503}" type="sibTrans" cxnId="{141596DB-5635-074D-9ED0-36898D3DEF11}">
      <dgm:prSet/>
      <dgm:spPr/>
      <dgm:t>
        <a:bodyPr/>
        <a:lstStyle/>
        <a:p>
          <a:endParaRPr lang="en-US"/>
        </a:p>
      </dgm:t>
    </dgm:pt>
    <dgm:pt modelId="{29E5B626-6926-1341-A7BE-14610CC4579B}">
      <dgm:prSet phldrT="[Text]"/>
      <dgm:spPr>
        <a:ln>
          <a:solidFill>
            <a:srgbClr val="FFC000"/>
          </a:solidFill>
        </a:ln>
      </dgm:spPr>
      <dgm:t>
        <a:bodyPr/>
        <a:lstStyle/>
        <a:p>
          <a:r>
            <a:rPr lang="en-US" altLang="zh-CN" dirty="0" smtClean="0"/>
            <a:t>Branding</a:t>
          </a:r>
          <a:r>
            <a:rPr lang="zh-CN" altLang="en-US" dirty="0" smtClean="0"/>
            <a:t> </a:t>
          </a:r>
          <a:r>
            <a:rPr lang="en-US" altLang="zh-CN" dirty="0" smtClean="0"/>
            <a:t>(50%)</a:t>
          </a:r>
          <a:endParaRPr lang="en-US" dirty="0"/>
        </a:p>
      </dgm:t>
    </dgm:pt>
    <dgm:pt modelId="{AF4A8A17-B0B0-3642-B412-C1B3ABDA6082}" type="parTrans" cxnId="{AA4B87B5-91DF-8143-A311-A1BA10592D5D}">
      <dgm:prSet/>
      <dgm:spPr/>
      <dgm:t>
        <a:bodyPr/>
        <a:lstStyle/>
        <a:p>
          <a:endParaRPr lang="en-US"/>
        </a:p>
      </dgm:t>
    </dgm:pt>
    <dgm:pt modelId="{471C86CE-E750-6347-8503-8A91C018993E}" type="sibTrans" cxnId="{AA4B87B5-91DF-8143-A311-A1BA10592D5D}">
      <dgm:prSet/>
      <dgm:spPr/>
      <dgm:t>
        <a:bodyPr/>
        <a:lstStyle/>
        <a:p>
          <a:endParaRPr lang="en-US"/>
        </a:p>
      </dgm:t>
    </dgm:pt>
    <dgm:pt modelId="{DE1CC24D-5AC3-1740-A2C4-F8B51AC1642D}">
      <dgm:prSet phldrT="[Text]"/>
      <dgm:spPr>
        <a:ln>
          <a:solidFill>
            <a:srgbClr val="FFC000"/>
          </a:solidFill>
        </a:ln>
      </dgm:spPr>
      <dgm:t>
        <a:bodyPr/>
        <a:lstStyle/>
        <a:p>
          <a:r>
            <a:rPr lang="en-US" altLang="zh-CN" dirty="0" smtClean="0"/>
            <a:t>3</a:t>
          </a:r>
          <a:r>
            <a:rPr lang="zh-CN" altLang="en-US" dirty="0" smtClean="0"/>
            <a:t> </a:t>
          </a:r>
          <a:r>
            <a:rPr lang="en-US" altLang="zh-CN" dirty="0" smtClean="0"/>
            <a:t>ad groups,</a:t>
          </a:r>
          <a:r>
            <a:rPr lang="zh-CN" altLang="en-US" dirty="0" smtClean="0"/>
            <a:t> </a:t>
          </a:r>
          <a:r>
            <a:rPr lang="en-US" altLang="zh-CN" dirty="0" smtClean="0"/>
            <a:t>"</a:t>
          </a:r>
          <a:r>
            <a:rPr lang="en-US" altLang="zh-CN" dirty="0" err="1" smtClean="0"/>
            <a:t>Nomz</a:t>
          </a:r>
          <a:r>
            <a:rPr lang="en-US" altLang="zh-CN" dirty="0" smtClean="0"/>
            <a:t>"</a:t>
          </a:r>
          <a:r>
            <a:rPr lang="zh-CN" altLang="en-US" dirty="0" smtClean="0"/>
            <a:t> </a:t>
          </a:r>
          <a:r>
            <a:rPr lang="en-US" altLang="zh-CN" dirty="0" smtClean="0"/>
            <a:t>related</a:t>
          </a:r>
          <a:r>
            <a:rPr lang="zh-CN" altLang="en-US" dirty="0" smtClean="0"/>
            <a:t> </a:t>
          </a:r>
          <a:r>
            <a:rPr lang="en-US" altLang="zh-CN" dirty="0" smtClean="0"/>
            <a:t>Keywords</a:t>
          </a:r>
          <a:endParaRPr lang="en-US" dirty="0"/>
        </a:p>
      </dgm:t>
    </dgm:pt>
    <dgm:pt modelId="{3EEF0754-B297-E644-8126-9E7DD539D36D}" type="parTrans" cxnId="{ADFDF656-C007-DA4E-9F5E-EF7623DBB640}">
      <dgm:prSet/>
      <dgm:spPr/>
      <dgm:t>
        <a:bodyPr/>
        <a:lstStyle/>
        <a:p>
          <a:endParaRPr lang="en-US"/>
        </a:p>
      </dgm:t>
    </dgm:pt>
    <dgm:pt modelId="{5123A0AD-CBCB-034F-8BC2-676E6001EC60}" type="sibTrans" cxnId="{ADFDF656-C007-DA4E-9F5E-EF7623DBB640}">
      <dgm:prSet/>
      <dgm:spPr/>
      <dgm:t>
        <a:bodyPr/>
        <a:lstStyle/>
        <a:p>
          <a:endParaRPr lang="en-US"/>
        </a:p>
      </dgm:t>
    </dgm:pt>
    <dgm:pt modelId="{1C46C19E-4F5B-214C-B488-89928FFB6182}">
      <dgm:prSet/>
      <dgm:spPr>
        <a:solidFill>
          <a:schemeClr val="accent2">
            <a:lumMod val="20000"/>
            <a:lumOff val="80000"/>
          </a:schemeClr>
        </a:solidFill>
        <a:ln>
          <a:solidFill>
            <a:srgbClr val="FFC000"/>
          </a:solidFill>
        </a:ln>
      </dgm:spPr>
      <dgm:t>
        <a:bodyPr/>
        <a:lstStyle/>
        <a:p>
          <a:r>
            <a:rPr lang="en-US" altLang="zh-CN" dirty="0" smtClean="0"/>
            <a:t>Exploration</a:t>
          </a:r>
          <a:r>
            <a:rPr lang="zh-CN" altLang="en-US" dirty="0" smtClean="0"/>
            <a:t> </a:t>
          </a:r>
          <a:r>
            <a:rPr lang="en-US" altLang="zh-CN" dirty="0" smtClean="0"/>
            <a:t>Campaigns</a:t>
          </a:r>
          <a:r>
            <a:rPr lang="zh-CN" altLang="en-US" dirty="0" smtClean="0"/>
            <a:t> </a:t>
          </a:r>
          <a:r>
            <a:rPr lang="en-US" altLang="zh-CN" dirty="0" smtClean="0"/>
            <a:t>(50%)</a:t>
          </a:r>
          <a:endParaRPr lang="en-US" dirty="0"/>
        </a:p>
      </dgm:t>
    </dgm:pt>
    <dgm:pt modelId="{B217E7B2-0220-0743-8DFF-BFB112590081}" type="parTrans" cxnId="{267AF94E-F2CB-374D-A397-2F5B4150B252}">
      <dgm:prSet/>
      <dgm:spPr/>
      <dgm:t>
        <a:bodyPr/>
        <a:lstStyle/>
        <a:p>
          <a:endParaRPr lang="en-US"/>
        </a:p>
      </dgm:t>
    </dgm:pt>
    <dgm:pt modelId="{CADA9577-E096-FD4C-A4FE-8186E0FC647A}" type="sibTrans" cxnId="{267AF94E-F2CB-374D-A397-2F5B4150B252}">
      <dgm:prSet/>
      <dgm:spPr/>
      <dgm:t>
        <a:bodyPr/>
        <a:lstStyle/>
        <a:p>
          <a:endParaRPr lang="en-US"/>
        </a:p>
      </dgm:t>
    </dgm:pt>
    <dgm:pt modelId="{71980461-6F8B-F04F-81F9-73BD6E4AE1AA}">
      <dgm:prSet/>
      <dgm:spPr>
        <a:ln>
          <a:solidFill>
            <a:srgbClr val="FFC000"/>
          </a:solidFill>
        </a:ln>
      </dgm:spPr>
      <dgm:t>
        <a:bodyPr/>
        <a:lstStyle/>
        <a:p>
          <a:r>
            <a:rPr lang="en-US" altLang="zh-CN" dirty="0" smtClean="0"/>
            <a:t>Function</a:t>
          </a:r>
          <a:r>
            <a:rPr lang="zh-CN" altLang="en-US" dirty="0" smtClean="0"/>
            <a:t> </a:t>
          </a:r>
          <a:r>
            <a:rPr lang="en-US" altLang="zh-CN" dirty="0" smtClean="0"/>
            <a:t>(10%)</a:t>
          </a:r>
          <a:endParaRPr lang="en-US" dirty="0"/>
        </a:p>
      </dgm:t>
    </dgm:pt>
    <dgm:pt modelId="{DC390B9D-12A9-2E44-B677-B1ABF9E7A067}" type="parTrans" cxnId="{5BE4B7A4-ED57-A148-ADD7-74CEF25E1E2F}">
      <dgm:prSet/>
      <dgm:spPr/>
      <dgm:t>
        <a:bodyPr/>
        <a:lstStyle/>
        <a:p>
          <a:endParaRPr lang="en-US"/>
        </a:p>
      </dgm:t>
    </dgm:pt>
    <dgm:pt modelId="{E3DB243D-E6B4-4247-88C6-3F5945EF8BFF}" type="sibTrans" cxnId="{5BE4B7A4-ED57-A148-ADD7-74CEF25E1E2F}">
      <dgm:prSet/>
      <dgm:spPr/>
      <dgm:t>
        <a:bodyPr/>
        <a:lstStyle/>
        <a:p>
          <a:endParaRPr lang="en-US"/>
        </a:p>
      </dgm:t>
    </dgm:pt>
    <dgm:pt modelId="{FF333CA8-97EC-E94E-A043-55BF25E52F1F}">
      <dgm:prSet/>
      <dgm:spPr>
        <a:ln>
          <a:solidFill>
            <a:srgbClr val="FFC000"/>
          </a:solidFill>
        </a:ln>
      </dgm:spPr>
      <dgm:t>
        <a:bodyPr/>
        <a:lstStyle/>
        <a:p>
          <a:r>
            <a:rPr lang="en-US" altLang="zh-CN" dirty="0" smtClean="0"/>
            <a:t>Delivery</a:t>
          </a:r>
          <a:r>
            <a:rPr lang="zh-CN" altLang="en-US" dirty="0" smtClean="0"/>
            <a:t> </a:t>
          </a:r>
          <a:r>
            <a:rPr lang="en-US" altLang="zh-CN" dirty="0" smtClean="0"/>
            <a:t>(10%)</a:t>
          </a:r>
          <a:endParaRPr lang="en-US" dirty="0"/>
        </a:p>
      </dgm:t>
    </dgm:pt>
    <dgm:pt modelId="{ECB595AB-2E8B-D844-A673-60E9B8EA7550}" type="parTrans" cxnId="{E74C07EE-ACD9-3B42-BA5F-455C0E2A4C7F}">
      <dgm:prSet/>
      <dgm:spPr/>
      <dgm:t>
        <a:bodyPr/>
        <a:lstStyle/>
        <a:p>
          <a:endParaRPr lang="en-US"/>
        </a:p>
      </dgm:t>
    </dgm:pt>
    <dgm:pt modelId="{C54DED07-7A9E-F84A-BF60-18DF1E1A0527}" type="sibTrans" cxnId="{E74C07EE-ACD9-3B42-BA5F-455C0E2A4C7F}">
      <dgm:prSet/>
      <dgm:spPr/>
      <dgm:t>
        <a:bodyPr/>
        <a:lstStyle/>
        <a:p>
          <a:endParaRPr lang="en-US"/>
        </a:p>
      </dgm:t>
    </dgm:pt>
    <dgm:pt modelId="{24ADB518-68A6-314A-A090-550BAE899BF9}">
      <dgm:prSet/>
      <dgm:spPr>
        <a:ln>
          <a:solidFill>
            <a:srgbClr val="FFC000"/>
          </a:solidFill>
        </a:ln>
      </dgm:spPr>
      <dgm:t>
        <a:bodyPr/>
        <a:lstStyle/>
        <a:p>
          <a:r>
            <a:rPr lang="en-US" altLang="zh-CN" dirty="0" smtClean="0"/>
            <a:t>Product</a:t>
          </a:r>
          <a:r>
            <a:rPr lang="zh-CN" altLang="en-US" dirty="0" smtClean="0"/>
            <a:t> </a:t>
          </a:r>
          <a:r>
            <a:rPr lang="en-US" altLang="zh-CN" dirty="0" smtClean="0"/>
            <a:t>(20%)</a:t>
          </a:r>
          <a:endParaRPr lang="en-US" dirty="0"/>
        </a:p>
      </dgm:t>
    </dgm:pt>
    <dgm:pt modelId="{5CD83533-1DE0-CD4D-9C59-9092EA65E6B9}" type="parTrans" cxnId="{8BD23948-9175-CB4C-90D7-F03F3381177E}">
      <dgm:prSet/>
      <dgm:spPr/>
      <dgm:t>
        <a:bodyPr/>
        <a:lstStyle/>
        <a:p>
          <a:endParaRPr lang="en-US"/>
        </a:p>
      </dgm:t>
    </dgm:pt>
    <dgm:pt modelId="{38C13673-F8D2-E848-A94D-34C81CF96490}" type="sibTrans" cxnId="{8BD23948-9175-CB4C-90D7-F03F3381177E}">
      <dgm:prSet/>
      <dgm:spPr/>
      <dgm:t>
        <a:bodyPr/>
        <a:lstStyle/>
        <a:p>
          <a:endParaRPr lang="en-US"/>
        </a:p>
      </dgm:t>
    </dgm:pt>
    <dgm:pt modelId="{C01B6786-9F73-C744-B0F7-1320011275DF}">
      <dgm:prSet/>
      <dgm:spPr>
        <a:ln>
          <a:solidFill>
            <a:srgbClr val="FFC000"/>
          </a:solidFill>
        </a:ln>
      </dgm:spPr>
      <dgm:t>
        <a:bodyPr/>
        <a:lstStyle/>
        <a:p>
          <a:r>
            <a:rPr lang="en-US" altLang="zh-CN" dirty="0" smtClean="0"/>
            <a:t>Benefit</a:t>
          </a:r>
          <a:r>
            <a:rPr lang="zh-CN" altLang="en-US" dirty="0" smtClean="0"/>
            <a:t> </a:t>
          </a:r>
          <a:r>
            <a:rPr lang="en-US" altLang="zh-CN" dirty="0" smtClean="0"/>
            <a:t>(10%)</a:t>
          </a:r>
          <a:endParaRPr lang="en-US" dirty="0"/>
        </a:p>
      </dgm:t>
    </dgm:pt>
    <dgm:pt modelId="{B4ADF13D-99B3-AE4E-87DB-E6519F5D828F}" type="parTrans" cxnId="{060078EB-881B-4441-9006-73BDD88666DC}">
      <dgm:prSet/>
      <dgm:spPr/>
      <dgm:t>
        <a:bodyPr/>
        <a:lstStyle/>
        <a:p>
          <a:endParaRPr lang="en-US"/>
        </a:p>
      </dgm:t>
    </dgm:pt>
    <dgm:pt modelId="{06385BB2-D143-804A-9F43-6A098567B678}" type="sibTrans" cxnId="{060078EB-881B-4441-9006-73BDD88666DC}">
      <dgm:prSet/>
      <dgm:spPr/>
      <dgm:t>
        <a:bodyPr/>
        <a:lstStyle/>
        <a:p>
          <a:endParaRPr lang="en-US"/>
        </a:p>
      </dgm:t>
    </dgm:pt>
    <dgm:pt modelId="{979D2C91-8EAE-864D-BB2C-04BAF831A06B}">
      <dgm:prSet/>
      <dgm:spPr>
        <a:ln>
          <a:solidFill>
            <a:srgbClr val="FFC000"/>
          </a:solidFill>
        </a:ln>
      </dgm:spPr>
      <dgm:t>
        <a:bodyPr/>
        <a:lstStyle/>
        <a:p>
          <a:r>
            <a:rPr lang="en-US" altLang="zh-CN" dirty="0" smtClean="0"/>
            <a:t>6</a:t>
          </a:r>
          <a:r>
            <a:rPr lang="zh-CN" altLang="en-US" dirty="0" smtClean="0"/>
            <a:t> </a:t>
          </a:r>
          <a:r>
            <a:rPr lang="en-US" altLang="zh-CN" dirty="0" smtClean="0"/>
            <a:t>ad</a:t>
          </a:r>
          <a:r>
            <a:rPr lang="zh-CN" altLang="en-US" dirty="0" smtClean="0"/>
            <a:t> </a:t>
          </a:r>
          <a:r>
            <a:rPr lang="en-US" altLang="zh-CN" dirty="0" smtClean="0"/>
            <a:t>groups,</a:t>
          </a:r>
          <a:r>
            <a:rPr lang="zh-CN" altLang="en-US" dirty="0" smtClean="0"/>
            <a:t> </a:t>
          </a:r>
          <a:r>
            <a:rPr lang="en-US" altLang="zh-CN" dirty="0" smtClean="0"/>
            <a:t>emphasize</a:t>
          </a:r>
          <a:r>
            <a:rPr lang="zh-CN" altLang="en-US" dirty="0" smtClean="0"/>
            <a:t> </a:t>
          </a:r>
          <a:r>
            <a:rPr lang="en-US" altLang="zh-CN" dirty="0" smtClean="0"/>
            <a:t>functions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product</a:t>
          </a:r>
          <a:r>
            <a:rPr lang="zh-CN" altLang="en-US" dirty="0" smtClean="0"/>
            <a:t> </a:t>
          </a:r>
          <a:r>
            <a:rPr lang="en-US" altLang="zh-CN" dirty="0" smtClean="0"/>
            <a:t>(frozen,</a:t>
          </a:r>
          <a:r>
            <a:rPr lang="zh-CN" altLang="en-US" dirty="0" smtClean="0"/>
            <a:t> </a:t>
          </a:r>
          <a:r>
            <a:rPr lang="en-US" altLang="zh-CN" dirty="0" smtClean="0"/>
            <a:t>instant,</a:t>
          </a:r>
          <a:r>
            <a:rPr lang="zh-CN" altLang="en-US" dirty="0" smtClean="0"/>
            <a:t> </a:t>
          </a:r>
          <a:r>
            <a:rPr lang="en-US" altLang="zh-CN" dirty="0" smtClean="0"/>
            <a:t>easy)</a:t>
          </a:r>
          <a:endParaRPr lang="en-US" dirty="0"/>
        </a:p>
      </dgm:t>
    </dgm:pt>
    <dgm:pt modelId="{8CFAC7B3-5764-A342-8A76-5349C4397FF6}" type="parTrans" cxnId="{CC0070CA-8D51-BE42-A969-04F65CF14A0A}">
      <dgm:prSet/>
      <dgm:spPr/>
      <dgm:t>
        <a:bodyPr/>
        <a:lstStyle/>
        <a:p>
          <a:endParaRPr lang="en-US"/>
        </a:p>
      </dgm:t>
    </dgm:pt>
    <dgm:pt modelId="{B67D3A26-55FA-3F4D-B83C-4732E5631689}" type="sibTrans" cxnId="{CC0070CA-8D51-BE42-A969-04F65CF14A0A}">
      <dgm:prSet/>
      <dgm:spPr/>
      <dgm:t>
        <a:bodyPr/>
        <a:lstStyle/>
        <a:p>
          <a:endParaRPr lang="en-US"/>
        </a:p>
      </dgm:t>
    </dgm:pt>
    <dgm:pt modelId="{515D9252-46BB-4647-9B32-165E53DECDF0}">
      <dgm:prSet/>
      <dgm:spPr>
        <a:ln>
          <a:solidFill>
            <a:srgbClr val="FFC000"/>
          </a:solidFill>
        </a:ln>
      </dgm:spPr>
      <dgm:t>
        <a:bodyPr/>
        <a:lstStyle/>
        <a:p>
          <a:r>
            <a:rPr lang="en-US" altLang="zh-CN" dirty="0" smtClean="0"/>
            <a:t>3</a:t>
          </a:r>
          <a:r>
            <a:rPr lang="zh-CN" altLang="en-US" dirty="0" smtClean="0"/>
            <a:t> </a:t>
          </a:r>
          <a:r>
            <a:rPr lang="en-US" altLang="zh-CN" dirty="0" smtClean="0"/>
            <a:t>ad</a:t>
          </a:r>
          <a:r>
            <a:rPr lang="zh-CN" altLang="en-US" dirty="0" smtClean="0"/>
            <a:t> </a:t>
          </a:r>
          <a:r>
            <a:rPr lang="en-US" altLang="zh-CN" dirty="0" smtClean="0"/>
            <a:t>groups,</a:t>
          </a:r>
          <a:r>
            <a:rPr lang="zh-CN" altLang="en-US" dirty="0" smtClean="0"/>
            <a:t> </a:t>
          </a:r>
          <a:r>
            <a:rPr lang="en-US" altLang="zh-CN" dirty="0" smtClean="0"/>
            <a:t>emphasize</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delivery</a:t>
          </a:r>
          <a:r>
            <a:rPr lang="zh-CN" altLang="en-US" dirty="0" smtClean="0"/>
            <a:t> </a:t>
          </a:r>
          <a:r>
            <a:rPr lang="en-US" altLang="zh-CN" dirty="0" smtClean="0"/>
            <a:t>aspect</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brand</a:t>
          </a:r>
          <a:endParaRPr lang="en-US" dirty="0"/>
        </a:p>
      </dgm:t>
    </dgm:pt>
    <dgm:pt modelId="{0AEBC83B-B826-3948-B664-27CCA97BCB5F}" type="parTrans" cxnId="{C0346A04-BF88-3242-BC84-DC85340AD21C}">
      <dgm:prSet/>
      <dgm:spPr/>
      <dgm:t>
        <a:bodyPr/>
        <a:lstStyle/>
        <a:p>
          <a:endParaRPr lang="en-US"/>
        </a:p>
      </dgm:t>
    </dgm:pt>
    <dgm:pt modelId="{C33E405E-DC5F-0141-9248-3D90BC5BA8F4}" type="sibTrans" cxnId="{C0346A04-BF88-3242-BC84-DC85340AD21C}">
      <dgm:prSet/>
      <dgm:spPr/>
      <dgm:t>
        <a:bodyPr/>
        <a:lstStyle/>
        <a:p>
          <a:endParaRPr lang="en-US"/>
        </a:p>
      </dgm:t>
    </dgm:pt>
    <dgm:pt modelId="{B2E142BE-3D2E-1941-B81D-46B6D7FAB7F2}">
      <dgm:prSet/>
      <dgm:spPr>
        <a:ln>
          <a:solidFill>
            <a:srgbClr val="FFC000"/>
          </a:solidFill>
        </a:ln>
      </dgm:spPr>
      <dgm:t>
        <a:bodyPr/>
        <a:lstStyle/>
        <a:p>
          <a:r>
            <a:rPr lang="en-US" altLang="zh-CN" dirty="0" smtClean="0"/>
            <a:t>10</a:t>
          </a:r>
          <a:r>
            <a:rPr lang="zh-CN" altLang="en-US" dirty="0" smtClean="0"/>
            <a:t> </a:t>
          </a:r>
          <a:r>
            <a:rPr lang="en-US" altLang="zh-CN" dirty="0" smtClean="0"/>
            <a:t>ad</a:t>
          </a:r>
          <a:r>
            <a:rPr lang="zh-CN" altLang="en-US" dirty="0" smtClean="0"/>
            <a:t> </a:t>
          </a:r>
          <a:r>
            <a:rPr lang="en-US" altLang="zh-CN" dirty="0" smtClean="0"/>
            <a:t>groups,</a:t>
          </a:r>
          <a:r>
            <a:rPr lang="zh-CN" altLang="en-US" dirty="0" smtClean="0"/>
            <a:t> </a:t>
          </a:r>
          <a:r>
            <a:rPr lang="en-US" altLang="zh-CN" dirty="0" smtClean="0"/>
            <a:t>displayed</a:t>
          </a:r>
          <a:r>
            <a:rPr lang="zh-CN" altLang="en-US" dirty="0" smtClean="0"/>
            <a:t> </a:t>
          </a:r>
          <a:r>
            <a:rPr lang="en-US" altLang="zh-CN" dirty="0" smtClean="0"/>
            <a:t>various</a:t>
          </a:r>
          <a:r>
            <a:rPr lang="zh-CN" altLang="en-US" dirty="0" smtClean="0"/>
            <a:t> </a:t>
          </a:r>
          <a:r>
            <a:rPr lang="en-US" altLang="zh-CN" dirty="0" smtClean="0"/>
            <a:t>product</a:t>
          </a:r>
          <a:r>
            <a:rPr lang="zh-CN" altLang="en-US" dirty="0" smtClean="0"/>
            <a:t> </a:t>
          </a:r>
          <a:r>
            <a:rPr lang="en-US" altLang="zh-CN" dirty="0" smtClean="0"/>
            <a:t>offering</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brand.</a:t>
          </a:r>
          <a:r>
            <a:rPr lang="zh-CN" altLang="en-US" dirty="0" smtClean="0"/>
            <a:t> </a:t>
          </a:r>
          <a:endParaRPr lang="en-US" dirty="0"/>
        </a:p>
      </dgm:t>
    </dgm:pt>
    <dgm:pt modelId="{C7A3649B-DDF0-A84E-A10A-FAED70E32691}" type="parTrans" cxnId="{72C3A9DB-CF4F-1948-8BB0-4B2B78678E67}">
      <dgm:prSet/>
      <dgm:spPr/>
      <dgm:t>
        <a:bodyPr/>
        <a:lstStyle/>
        <a:p>
          <a:endParaRPr lang="en-US"/>
        </a:p>
      </dgm:t>
    </dgm:pt>
    <dgm:pt modelId="{EC1ADF8C-9D0C-6A41-9C64-F70588B0A935}" type="sibTrans" cxnId="{72C3A9DB-CF4F-1948-8BB0-4B2B78678E67}">
      <dgm:prSet/>
      <dgm:spPr/>
      <dgm:t>
        <a:bodyPr/>
        <a:lstStyle/>
        <a:p>
          <a:endParaRPr lang="en-US"/>
        </a:p>
      </dgm:t>
    </dgm:pt>
    <dgm:pt modelId="{2A969070-1BEB-C24D-8505-F68738E19D77}">
      <dgm:prSet/>
      <dgm:spPr>
        <a:ln>
          <a:solidFill>
            <a:srgbClr val="FFC000"/>
          </a:solidFill>
        </a:ln>
      </dgm:spPr>
      <dgm:t>
        <a:bodyPr/>
        <a:lstStyle/>
        <a:p>
          <a:r>
            <a:rPr lang="en-US" altLang="zh-CN" dirty="0" smtClean="0"/>
            <a:t>8</a:t>
          </a:r>
          <a:r>
            <a:rPr lang="zh-CN" altLang="en-US" dirty="0" smtClean="0"/>
            <a:t> </a:t>
          </a:r>
          <a:r>
            <a:rPr lang="en-US" altLang="zh-CN" dirty="0" smtClean="0"/>
            <a:t>ad</a:t>
          </a:r>
          <a:r>
            <a:rPr lang="zh-CN" altLang="en-US" dirty="0" smtClean="0"/>
            <a:t> </a:t>
          </a:r>
          <a:r>
            <a:rPr lang="en-US" altLang="zh-CN" dirty="0" smtClean="0"/>
            <a:t>group,</a:t>
          </a:r>
          <a:r>
            <a:rPr lang="zh-CN" altLang="en-US" dirty="0" smtClean="0"/>
            <a:t> </a:t>
          </a:r>
          <a:r>
            <a:rPr lang="en-US" altLang="zh-CN" dirty="0" smtClean="0"/>
            <a:t>emphasize</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benefits</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products</a:t>
          </a:r>
          <a:r>
            <a:rPr lang="zh-CN" altLang="en-US" dirty="0" smtClean="0"/>
            <a:t> </a:t>
          </a:r>
          <a:r>
            <a:rPr lang="en-US" altLang="zh-CN" dirty="0" smtClean="0"/>
            <a:t>(healthy,</a:t>
          </a:r>
          <a:r>
            <a:rPr lang="zh-CN" altLang="en-US" dirty="0" smtClean="0"/>
            <a:t> </a:t>
          </a:r>
          <a:r>
            <a:rPr lang="en-US" altLang="zh-CN" dirty="0" smtClean="0"/>
            <a:t>authentic,</a:t>
          </a:r>
          <a:r>
            <a:rPr lang="zh-CN" altLang="en-US" dirty="0" smtClean="0"/>
            <a:t> </a:t>
          </a:r>
          <a:r>
            <a:rPr lang="en-US" altLang="zh-CN" dirty="0" smtClean="0"/>
            <a:t>etc.)</a:t>
          </a:r>
          <a:endParaRPr lang="en-US" dirty="0"/>
        </a:p>
      </dgm:t>
    </dgm:pt>
    <dgm:pt modelId="{44CF2392-4A20-364B-9FB5-EA96B0872B10}" type="parTrans" cxnId="{BF69B51A-B0B7-4044-BDD3-FB861B0718A7}">
      <dgm:prSet/>
      <dgm:spPr/>
      <dgm:t>
        <a:bodyPr/>
        <a:lstStyle/>
        <a:p>
          <a:endParaRPr lang="en-US"/>
        </a:p>
      </dgm:t>
    </dgm:pt>
    <dgm:pt modelId="{5D1FA39C-94D6-8A40-AD1A-927F61319D2F}" type="sibTrans" cxnId="{BF69B51A-B0B7-4044-BDD3-FB861B0718A7}">
      <dgm:prSet/>
      <dgm:spPr/>
      <dgm:t>
        <a:bodyPr/>
        <a:lstStyle/>
        <a:p>
          <a:endParaRPr lang="en-US"/>
        </a:p>
      </dgm:t>
    </dgm:pt>
    <dgm:pt modelId="{C1F34D13-C1A5-C242-BD8E-39E447FFA771}" type="pres">
      <dgm:prSet presAssocID="{14DFFA0F-3D02-D44F-81DB-A92CA76B1AAE}" presName="Name0" presStyleCnt="0">
        <dgm:presLayoutVars>
          <dgm:chPref val="1"/>
          <dgm:dir/>
          <dgm:animOne val="branch"/>
          <dgm:animLvl val="lvl"/>
          <dgm:resizeHandles/>
        </dgm:presLayoutVars>
      </dgm:prSet>
      <dgm:spPr/>
      <dgm:t>
        <a:bodyPr/>
        <a:lstStyle/>
        <a:p>
          <a:endParaRPr lang="en-US"/>
        </a:p>
      </dgm:t>
    </dgm:pt>
    <dgm:pt modelId="{E01B7CD8-D953-4146-8901-2FDBE80D8255}" type="pres">
      <dgm:prSet presAssocID="{333FD0B5-347F-6946-B521-D4D5A76383EB}" presName="vertOne" presStyleCnt="0"/>
      <dgm:spPr/>
    </dgm:pt>
    <dgm:pt modelId="{6B40728D-409E-4E46-8CD5-A913DD871441}" type="pres">
      <dgm:prSet presAssocID="{333FD0B5-347F-6946-B521-D4D5A76383EB}" presName="txOne" presStyleLbl="node0" presStyleIdx="0" presStyleCnt="2">
        <dgm:presLayoutVars>
          <dgm:chPref val="3"/>
        </dgm:presLayoutVars>
      </dgm:prSet>
      <dgm:spPr/>
      <dgm:t>
        <a:bodyPr/>
        <a:lstStyle/>
        <a:p>
          <a:endParaRPr lang="en-US"/>
        </a:p>
      </dgm:t>
    </dgm:pt>
    <dgm:pt modelId="{5ACE0785-63FD-3741-A110-99CC998EB08F}" type="pres">
      <dgm:prSet presAssocID="{333FD0B5-347F-6946-B521-D4D5A76383EB}" presName="parTransOne" presStyleCnt="0"/>
      <dgm:spPr/>
    </dgm:pt>
    <dgm:pt modelId="{CD9A9D5E-91A6-A949-A8A8-EAAF76D4C2FE}" type="pres">
      <dgm:prSet presAssocID="{333FD0B5-347F-6946-B521-D4D5A76383EB}" presName="horzOne" presStyleCnt="0"/>
      <dgm:spPr/>
    </dgm:pt>
    <dgm:pt modelId="{788398BF-192D-A34C-9C85-2D0661703F60}" type="pres">
      <dgm:prSet presAssocID="{29E5B626-6926-1341-A7BE-14610CC4579B}" presName="vertTwo" presStyleCnt="0"/>
      <dgm:spPr/>
    </dgm:pt>
    <dgm:pt modelId="{DA24101C-E0BD-6D4E-A286-82D0DF5565D7}" type="pres">
      <dgm:prSet presAssocID="{29E5B626-6926-1341-A7BE-14610CC4579B}" presName="txTwo" presStyleLbl="node2" presStyleIdx="0" presStyleCnt="5">
        <dgm:presLayoutVars>
          <dgm:chPref val="3"/>
        </dgm:presLayoutVars>
      </dgm:prSet>
      <dgm:spPr/>
      <dgm:t>
        <a:bodyPr/>
        <a:lstStyle/>
        <a:p>
          <a:endParaRPr lang="en-US"/>
        </a:p>
      </dgm:t>
    </dgm:pt>
    <dgm:pt modelId="{B86C63F2-4C00-2F44-9A82-1A75BA0DD146}" type="pres">
      <dgm:prSet presAssocID="{29E5B626-6926-1341-A7BE-14610CC4579B}" presName="parTransTwo" presStyleCnt="0"/>
      <dgm:spPr/>
    </dgm:pt>
    <dgm:pt modelId="{FB8667C6-684C-A54E-A0DC-12DF494465D6}" type="pres">
      <dgm:prSet presAssocID="{29E5B626-6926-1341-A7BE-14610CC4579B}" presName="horzTwo" presStyleCnt="0"/>
      <dgm:spPr/>
    </dgm:pt>
    <dgm:pt modelId="{64C1FFDB-446C-594C-841F-DEAA605FE294}" type="pres">
      <dgm:prSet presAssocID="{DE1CC24D-5AC3-1740-A2C4-F8B51AC1642D}" presName="vertThree" presStyleCnt="0"/>
      <dgm:spPr/>
    </dgm:pt>
    <dgm:pt modelId="{5EF16B8A-DA18-3041-BB4E-3CAA5918D43F}" type="pres">
      <dgm:prSet presAssocID="{DE1CC24D-5AC3-1740-A2C4-F8B51AC1642D}" presName="txThree" presStyleLbl="node3" presStyleIdx="0" presStyleCnt="5">
        <dgm:presLayoutVars>
          <dgm:chPref val="3"/>
        </dgm:presLayoutVars>
      </dgm:prSet>
      <dgm:spPr/>
      <dgm:t>
        <a:bodyPr/>
        <a:lstStyle/>
        <a:p>
          <a:endParaRPr lang="en-US"/>
        </a:p>
      </dgm:t>
    </dgm:pt>
    <dgm:pt modelId="{C0BA1EBF-A056-5541-AC35-48FABADFFA3C}" type="pres">
      <dgm:prSet presAssocID="{DE1CC24D-5AC3-1740-A2C4-F8B51AC1642D}" presName="horzThree" presStyleCnt="0"/>
      <dgm:spPr/>
    </dgm:pt>
    <dgm:pt modelId="{92BB6546-D41A-714B-B919-8CE25F6B3849}" type="pres">
      <dgm:prSet presAssocID="{525528E4-8E70-3E48-8178-3DD5E1CD0503}" presName="sibSpaceOne" presStyleCnt="0"/>
      <dgm:spPr/>
    </dgm:pt>
    <dgm:pt modelId="{0A592DAF-119C-7844-A619-36A301562432}" type="pres">
      <dgm:prSet presAssocID="{1C46C19E-4F5B-214C-B488-89928FFB6182}" presName="vertOne" presStyleCnt="0"/>
      <dgm:spPr/>
    </dgm:pt>
    <dgm:pt modelId="{7F24B6B0-AF82-CC4B-A998-9E7E4EB79352}" type="pres">
      <dgm:prSet presAssocID="{1C46C19E-4F5B-214C-B488-89928FFB6182}" presName="txOne" presStyleLbl="node0" presStyleIdx="1" presStyleCnt="2">
        <dgm:presLayoutVars>
          <dgm:chPref val="3"/>
        </dgm:presLayoutVars>
      </dgm:prSet>
      <dgm:spPr/>
      <dgm:t>
        <a:bodyPr/>
        <a:lstStyle/>
        <a:p>
          <a:endParaRPr lang="en-US"/>
        </a:p>
      </dgm:t>
    </dgm:pt>
    <dgm:pt modelId="{F78AB43D-4438-3A45-97AC-DDAB6881BA28}" type="pres">
      <dgm:prSet presAssocID="{1C46C19E-4F5B-214C-B488-89928FFB6182}" presName="parTransOne" presStyleCnt="0"/>
      <dgm:spPr/>
    </dgm:pt>
    <dgm:pt modelId="{24388327-0D55-8447-80B2-1A22A637B5B3}" type="pres">
      <dgm:prSet presAssocID="{1C46C19E-4F5B-214C-B488-89928FFB6182}" presName="horzOne" presStyleCnt="0"/>
      <dgm:spPr/>
    </dgm:pt>
    <dgm:pt modelId="{7A590980-690B-0E42-B794-ED4D791459B5}" type="pres">
      <dgm:prSet presAssocID="{71980461-6F8B-F04F-81F9-73BD6E4AE1AA}" presName="vertTwo" presStyleCnt="0"/>
      <dgm:spPr/>
    </dgm:pt>
    <dgm:pt modelId="{A325974B-5D6E-CA4A-8D87-DFBFE1A4FA7E}" type="pres">
      <dgm:prSet presAssocID="{71980461-6F8B-F04F-81F9-73BD6E4AE1AA}" presName="txTwo" presStyleLbl="node2" presStyleIdx="1" presStyleCnt="5">
        <dgm:presLayoutVars>
          <dgm:chPref val="3"/>
        </dgm:presLayoutVars>
      </dgm:prSet>
      <dgm:spPr/>
      <dgm:t>
        <a:bodyPr/>
        <a:lstStyle/>
        <a:p>
          <a:endParaRPr lang="en-US"/>
        </a:p>
      </dgm:t>
    </dgm:pt>
    <dgm:pt modelId="{F2F25EFF-BEE0-0C45-8EBC-9BB485D58F5C}" type="pres">
      <dgm:prSet presAssocID="{71980461-6F8B-F04F-81F9-73BD6E4AE1AA}" presName="parTransTwo" presStyleCnt="0"/>
      <dgm:spPr/>
    </dgm:pt>
    <dgm:pt modelId="{848D1B8A-047D-BF47-AF1E-6FBF50E5DEF2}" type="pres">
      <dgm:prSet presAssocID="{71980461-6F8B-F04F-81F9-73BD6E4AE1AA}" presName="horzTwo" presStyleCnt="0"/>
      <dgm:spPr/>
    </dgm:pt>
    <dgm:pt modelId="{0379E80C-B0B5-D44F-8B91-297F1EBBDD5B}" type="pres">
      <dgm:prSet presAssocID="{979D2C91-8EAE-864D-BB2C-04BAF831A06B}" presName="vertThree" presStyleCnt="0"/>
      <dgm:spPr/>
    </dgm:pt>
    <dgm:pt modelId="{54E1A44C-CA96-E244-AF00-75F50679A2B4}" type="pres">
      <dgm:prSet presAssocID="{979D2C91-8EAE-864D-BB2C-04BAF831A06B}" presName="txThree" presStyleLbl="node3" presStyleIdx="1" presStyleCnt="5">
        <dgm:presLayoutVars>
          <dgm:chPref val="3"/>
        </dgm:presLayoutVars>
      </dgm:prSet>
      <dgm:spPr/>
      <dgm:t>
        <a:bodyPr/>
        <a:lstStyle/>
        <a:p>
          <a:endParaRPr lang="en-US"/>
        </a:p>
      </dgm:t>
    </dgm:pt>
    <dgm:pt modelId="{F4CA3000-0F1C-3141-8D52-20296C1116A7}" type="pres">
      <dgm:prSet presAssocID="{979D2C91-8EAE-864D-BB2C-04BAF831A06B}" presName="horzThree" presStyleCnt="0"/>
      <dgm:spPr/>
    </dgm:pt>
    <dgm:pt modelId="{CC37907A-EAF4-7746-96F6-97FD5748E979}" type="pres">
      <dgm:prSet presAssocID="{E3DB243D-E6B4-4247-88C6-3F5945EF8BFF}" presName="sibSpaceTwo" presStyleCnt="0"/>
      <dgm:spPr/>
    </dgm:pt>
    <dgm:pt modelId="{67878DBC-4F87-6544-B500-A9EEAA9C0274}" type="pres">
      <dgm:prSet presAssocID="{FF333CA8-97EC-E94E-A043-55BF25E52F1F}" presName="vertTwo" presStyleCnt="0"/>
      <dgm:spPr/>
    </dgm:pt>
    <dgm:pt modelId="{3C6ABF9B-3D7B-E34A-84B9-45E7DA2ACFCF}" type="pres">
      <dgm:prSet presAssocID="{FF333CA8-97EC-E94E-A043-55BF25E52F1F}" presName="txTwo" presStyleLbl="node2" presStyleIdx="2" presStyleCnt="5">
        <dgm:presLayoutVars>
          <dgm:chPref val="3"/>
        </dgm:presLayoutVars>
      </dgm:prSet>
      <dgm:spPr/>
      <dgm:t>
        <a:bodyPr/>
        <a:lstStyle/>
        <a:p>
          <a:endParaRPr lang="en-US"/>
        </a:p>
      </dgm:t>
    </dgm:pt>
    <dgm:pt modelId="{BAF3F913-2510-8548-B067-9CEA2BF03466}" type="pres">
      <dgm:prSet presAssocID="{FF333CA8-97EC-E94E-A043-55BF25E52F1F}" presName="parTransTwo" presStyleCnt="0"/>
      <dgm:spPr/>
    </dgm:pt>
    <dgm:pt modelId="{2698E51C-406B-FC4F-9EE0-24D19F35889C}" type="pres">
      <dgm:prSet presAssocID="{FF333CA8-97EC-E94E-A043-55BF25E52F1F}" presName="horzTwo" presStyleCnt="0"/>
      <dgm:spPr/>
    </dgm:pt>
    <dgm:pt modelId="{F2CF61A7-E25D-494F-BAA5-9DCEF89CE2FF}" type="pres">
      <dgm:prSet presAssocID="{515D9252-46BB-4647-9B32-165E53DECDF0}" presName="vertThree" presStyleCnt="0"/>
      <dgm:spPr/>
    </dgm:pt>
    <dgm:pt modelId="{DED8EF41-0028-4C40-A932-C328895D9C58}" type="pres">
      <dgm:prSet presAssocID="{515D9252-46BB-4647-9B32-165E53DECDF0}" presName="txThree" presStyleLbl="node3" presStyleIdx="2" presStyleCnt="5">
        <dgm:presLayoutVars>
          <dgm:chPref val="3"/>
        </dgm:presLayoutVars>
      </dgm:prSet>
      <dgm:spPr/>
      <dgm:t>
        <a:bodyPr/>
        <a:lstStyle/>
        <a:p>
          <a:endParaRPr lang="en-US"/>
        </a:p>
      </dgm:t>
    </dgm:pt>
    <dgm:pt modelId="{8EFBEA62-19B8-9F45-A4DF-3A12922C7FF3}" type="pres">
      <dgm:prSet presAssocID="{515D9252-46BB-4647-9B32-165E53DECDF0}" presName="horzThree" presStyleCnt="0"/>
      <dgm:spPr/>
    </dgm:pt>
    <dgm:pt modelId="{00748FD6-5854-D942-A566-2B65F60CA76F}" type="pres">
      <dgm:prSet presAssocID="{C54DED07-7A9E-F84A-BF60-18DF1E1A0527}" presName="sibSpaceTwo" presStyleCnt="0"/>
      <dgm:spPr/>
    </dgm:pt>
    <dgm:pt modelId="{C298526D-CEEB-CF44-8C21-3258D726B1B2}" type="pres">
      <dgm:prSet presAssocID="{24ADB518-68A6-314A-A090-550BAE899BF9}" presName="vertTwo" presStyleCnt="0"/>
      <dgm:spPr/>
    </dgm:pt>
    <dgm:pt modelId="{694EFA71-21BA-6A4E-96B1-65EFDFEF3297}" type="pres">
      <dgm:prSet presAssocID="{24ADB518-68A6-314A-A090-550BAE899BF9}" presName="txTwo" presStyleLbl="node2" presStyleIdx="3" presStyleCnt="5">
        <dgm:presLayoutVars>
          <dgm:chPref val="3"/>
        </dgm:presLayoutVars>
      </dgm:prSet>
      <dgm:spPr/>
      <dgm:t>
        <a:bodyPr/>
        <a:lstStyle/>
        <a:p>
          <a:endParaRPr lang="en-US"/>
        </a:p>
      </dgm:t>
    </dgm:pt>
    <dgm:pt modelId="{81A42784-66B7-5645-A96E-47F687A7BD6F}" type="pres">
      <dgm:prSet presAssocID="{24ADB518-68A6-314A-A090-550BAE899BF9}" presName="parTransTwo" presStyleCnt="0"/>
      <dgm:spPr/>
    </dgm:pt>
    <dgm:pt modelId="{A88E6C29-0764-B249-AA79-248A8D126EE6}" type="pres">
      <dgm:prSet presAssocID="{24ADB518-68A6-314A-A090-550BAE899BF9}" presName="horzTwo" presStyleCnt="0"/>
      <dgm:spPr/>
    </dgm:pt>
    <dgm:pt modelId="{B0413821-FB4A-D04C-BDA3-010CCB7D21E1}" type="pres">
      <dgm:prSet presAssocID="{B2E142BE-3D2E-1941-B81D-46B6D7FAB7F2}" presName="vertThree" presStyleCnt="0"/>
      <dgm:spPr/>
    </dgm:pt>
    <dgm:pt modelId="{3DE6EA86-EF30-E44B-B1FE-4EB4818315C4}" type="pres">
      <dgm:prSet presAssocID="{B2E142BE-3D2E-1941-B81D-46B6D7FAB7F2}" presName="txThree" presStyleLbl="node3" presStyleIdx="3" presStyleCnt="5">
        <dgm:presLayoutVars>
          <dgm:chPref val="3"/>
        </dgm:presLayoutVars>
      </dgm:prSet>
      <dgm:spPr/>
      <dgm:t>
        <a:bodyPr/>
        <a:lstStyle/>
        <a:p>
          <a:endParaRPr lang="en-US"/>
        </a:p>
      </dgm:t>
    </dgm:pt>
    <dgm:pt modelId="{1CEA274E-641B-874B-BEE5-4E2E70C35BE3}" type="pres">
      <dgm:prSet presAssocID="{B2E142BE-3D2E-1941-B81D-46B6D7FAB7F2}" presName="horzThree" presStyleCnt="0"/>
      <dgm:spPr/>
    </dgm:pt>
    <dgm:pt modelId="{E5125DC5-66D1-054C-AFF8-DC3004030BF7}" type="pres">
      <dgm:prSet presAssocID="{38C13673-F8D2-E848-A94D-34C81CF96490}" presName="sibSpaceTwo" presStyleCnt="0"/>
      <dgm:spPr/>
    </dgm:pt>
    <dgm:pt modelId="{05759D17-DADB-7449-8DFF-2311FB04EEA9}" type="pres">
      <dgm:prSet presAssocID="{C01B6786-9F73-C744-B0F7-1320011275DF}" presName="vertTwo" presStyleCnt="0"/>
      <dgm:spPr/>
    </dgm:pt>
    <dgm:pt modelId="{C3D0C3F7-464A-D945-9A91-33FBB19519ED}" type="pres">
      <dgm:prSet presAssocID="{C01B6786-9F73-C744-B0F7-1320011275DF}" presName="txTwo" presStyleLbl="node2" presStyleIdx="4" presStyleCnt="5">
        <dgm:presLayoutVars>
          <dgm:chPref val="3"/>
        </dgm:presLayoutVars>
      </dgm:prSet>
      <dgm:spPr/>
      <dgm:t>
        <a:bodyPr/>
        <a:lstStyle/>
        <a:p>
          <a:endParaRPr lang="en-US"/>
        </a:p>
      </dgm:t>
    </dgm:pt>
    <dgm:pt modelId="{C25AFB76-A81E-9D4E-B006-69CEB32C1A95}" type="pres">
      <dgm:prSet presAssocID="{C01B6786-9F73-C744-B0F7-1320011275DF}" presName="parTransTwo" presStyleCnt="0"/>
      <dgm:spPr/>
    </dgm:pt>
    <dgm:pt modelId="{99296FF7-3D8B-1641-8AD2-5100F25B4DE5}" type="pres">
      <dgm:prSet presAssocID="{C01B6786-9F73-C744-B0F7-1320011275DF}" presName="horzTwo" presStyleCnt="0"/>
      <dgm:spPr/>
    </dgm:pt>
    <dgm:pt modelId="{2E17F216-9277-C045-8B50-84C173700D6A}" type="pres">
      <dgm:prSet presAssocID="{2A969070-1BEB-C24D-8505-F68738E19D77}" presName="vertThree" presStyleCnt="0"/>
      <dgm:spPr/>
    </dgm:pt>
    <dgm:pt modelId="{AD2A4D1B-0337-5B4B-8CAD-8C996F8378D7}" type="pres">
      <dgm:prSet presAssocID="{2A969070-1BEB-C24D-8505-F68738E19D77}" presName="txThree" presStyleLbl="node3" presStyleIdx="4" presStyleCnt="5">
        <dgm:presLayoutVars>
          <dgm:chPref val="3"/>
        </dgm:presLayoutVars>
      </dgm:prSet>
      <dgm:spPr/>
      <dgm:t>
        <a:bodyPr/>
        <a:lstStyle/>
        <a:p>
          <a:endParaRPr lang="en-US"/>
        </a:p>
      </dgm:t>
    </dgm:pt>
    <dgm:pt modelId="{90DD2548-62D9-BC4D-BA70-F34BEC17C941}" type="pres">
      <dgm:prSet presAssocID="{2A969070-1BEB-C24D-8505-F68738E19D77}" presName="horzThree" presStyleCnt="0"/>
      <dgm:spPr/>
    </dgm:pt>
  </dgm:ptLst>
  <dgm:cxnLst>
    <dgm:cxn modelId="{72C3A9DB-CF4F-1948-8BB0-4B2B78678E67}" srcId="{24ADB518-68A6-314A-A090-550BAE899BF9}" destId="{B2E142BE-3D2E-1941-B81D-46B6D7FAB7F2}" srcOrd="0" destOrd="0" parTransId="{C7A3649B-DDF0-A84E-A10A-FAED70E32691}" sibTransId="{EC1ADF8C-9D0C-6A41-9C64-F70588B0A935}"/>
    <dgm:cxn modelId="{9B345546-1716-ED44-8D04-8184A1129089}" type="presOf" srcId="{979D2C91-8EAE-864D-BB2C-04BAF831A06B}" destId="{54E1A44C-CA96-E244-AF00-75F50679A2B4}" srcOrd="0" destOrd="0" presId="urn:microsoft.com/office/officeart/2005/8/layout/hierarchy4"/>
    <dgm:cxn modelId="{AA4B87B5-91DF-8143-A311-A1BA10592D5D}" srcId="{333FD0B5-347F-6946-B521-D4D5A76383EB}" destId="{29E5B626-6926-1341-A7BE-14610CC4579B}" srcOrd="0" destOrd="0" parTransId="{AF4A8A17-B0B0-3642-B412-C1B3ABDA6082}" sibTransId="{471C86CE-E750-6347-8503-8A91C018993E}"/>
    <dgm:cxn modelId="{D0B886A3-93B5-F440-82CE-BE2F65AF2779}" type="presOf" srcId="{29E5B626-6926-1341-A7BE-14610CC4579B}" destId="{DA24101C-E0BD-6D4E-A286-82D0DF5565D7}" srcOrd="0" destOrd="0" presId="urn:microsoft.com/office/officeart/2005/8/layout/hierarchy4"/>
    <dgm:cxn modelId="{40B7FDA5-58C1-AA4F-AE83-5B2C3E210659}" type="presOf" srcId="{B2E142BE-3D2E-1941-B81D-46B6D7FAB7F2}" destId="{3DE6EA86-EF30-E44B-B1FE-4EB4818315C4}" srcOrd="0" destOrd="0" presId="urn:microsoft.com/office/officeart/2005/8/layout/hierarchy4"/>
    <dgm:cxn modelId="{8BD23948-9175-CB4C-90D7-F03F3381177E}" srcId="{1C46C19E-4F5B-214C-B488-89928FFB6182}" destId="{24ADB518-68A6-314A-A090-550BAE899BF9}" srcOrd="2" destOrd="0" parTransId="{5CD83533-1DE0-CD4D-9C59-9092EA65E6B9}" sibTransId="{38C13673-F8D2-E848-A94D-34C81CF96490}"/>
    <dgm:cxn modelId="{68CE9F02-602F-024B-AE72-FB477C272271}" type="presOf" srcId="{515D9252-46BB-4647-9B32-165E53DECDF0}" destId="{DED8EF41-0028-4C40-A932-C328895D9C58}" srcOrd="0" destOrd="0" presId="urn:microsoft.com/office/officeart/2005/8/layout/hierarchy4"/>
    <dgm:cxn modelId="{930F0687-2700-FA43-94C4-6D93181DEE55}" type="presOf" srcId="{1C46C19E-4F5B-214C-B488-89928FFB6182}" destId="{7F24B6B0-AF82-CC4B-A998-9E7E4EB79352}" srcOrd="0" destOrd="0" presId="urn:microsoft.com/office/officeart/2005/8/layout/hierarchy4"/>
    <dgm:cxn modelId="{141596DB-5635-074D-9ED0-36898D3DEF11}" srcId="{14DFFA0F-3D02-D44F-81DB-A92CA76B1AAE}" destId="{333FD0B5-347F-6946-B521-D4D5A76383EB}" srcOrd="0" destOrd="0" parTransId="{21D0F49D-6FB7-6340-B5B6-086CCEEA5D26}" sibTransId="{525528E4-8E70-3E48-8178-3DD5E1CD0503}"/>
    <dgm:cxn modelId="{BFCB7D77-E7D3-B64B-BAFC-C36C8C3E5A1D}" type="presOf" srcId="{DE1CC24D-5AC3-1740-A2C4-F8B51AC1642D}" destId="{5EF16B8A-DA18-3041-BB4E-3CAA5918D43F}" srcOrd="0" destOrd="0" presId="urn:microsoft.com/office/officeart/2005/8/layout/hierarchy4"/>
    <dgm:cxn modelId="{267AF94E-F2CB-374D-A397-2F5B4150B252}" srcId="{14DFFA0F-3D02-D44F-81DB-A92CA76B1AAE}" destId="{1C46C19E-4F5B-214C-B488-89928FFB6182}" srcOrd="1" destOrd="0" parTransId="{B217E7B2-0220-0743-8DFF-BFB112590081}" sibTransId="{CADA9577-E096-FD4C-A4FE-8186E0FC647A}"/>
    <dgm:cxn modelId="{B564919D-3C2C-A247-A8D0-A8E0571DEADB}" type="presOf" srcId="{24ADB518-68A6-314A-A090-550BAE899BF9}" destId="{694EFA71-21BA-6A4E-96B1-65EFDFEF3297}" srcOrd="0" destOrd="0" presId="urn:microsoft.com/office/officeart/2005/8/layout/hierarchy4"/>
    <dgm:cxn modelId="{A05882C4-B583-FE42-B485-CB1BF29ABE09}" type="presOf" srcId="{FF333CA8-97EC-E94E-A043-55BF25E52F1F}" destId="{3C6ABF9B-3D7B-E34A-84B9-45E7DA2ACFCF}" srcOrd="0" destOrd="0" presId="urn:microsoft.com/office/officeart/2005/8/layout/hierarchy4"/>
    <dgm:cxn modelId="{83B71167-B082-554D-BF84-3FCE92B279B4}" type="presOf" srcId="{C01B6786-9F73-C744-B0F7-1320011275DF}" destId="{C3D0C3F7-464A-D945-9A91-33FBB19519ED}" srcOrd="0" destOrd="0" presId="urn:microsoft.com/office/officeart/2005/8/layout/hierarchy4"/>
    <dgm:cxn modelId="{ADFDF656-C007-DA4E-9F5E-EF7623DBB640}" srcId="{29E5B626-6926-1341-A7BE-14610CC4579B}" destId="{DE1CC24D-5AC3-1740-A2C4-F8B51AC1642D}" srcOrd="0" destOrd="0" parTransId="{3EEF0754-B297-E644-8126-9E7DD539D36D}" sibTransId="{5123A0AD-CBCB-034F-8BC2-676E6001EC60}"/>
    <dgm:cxn modelId="{75EF32AC-41A4-D443-8031-EA098B9DC547}" type="presOf" srcId="{14DFFA0F-3D02-D44F-81DB-A92CA76B1AAE}" destId="{C1F34D13-C1A5-C242-BD8E-39E447FFA771}" srcOrd="0" destOrd="0" presId="urn:microsoft.com/office/officeart/2005/8/layout/hierarchy4"/>
    <dgm:cxn modelId="{5BE4B7A4-ED57-A148-ADD7-74CEF25E1E2F}" srcId="{1C46C19E-4F5B-214C-B488-89928FFB6182}" destId="{71980461-6F8B-F04F-81F9-73BD6E4AE1AA}" srcOrd="0" destOrd="0" parTransId="{DC390B9D-12A9-2E44-B677-B1ABF9E7A067}" sibTransId="{E3DB243D-E6B4-4247-88C6-3F5945EF8BFF}"/>
    <dgm:cxn modelId="{D0CF256A-CE8E-9F46-BB02-BCA93ECAE4E6}" type="presOf" srcId="{2A969070-1BEB-C24D-8505-F68738E19D77}" destId="{AD2A4D1B-0337-5B4B-8CAD-8C996F8378D7}" srcOrd="0" destOrd="0" presId="urn:microsoft.com/office/officeart/2005/8/layout/hierarchy4"/>
    <dgm:cxn modelId="{CC0070CA-8D51-BE42-A969-04F65CF14A0A}" srcId="{71980461-6F8B-F04F-81F9-73BD6E4AE1AA}" destId="{979D2C91-8EAE-864D-BB2C-04BAF831A06B}" srcOrd="0" destOrd="0" parTransId="{8CFAC7B3-5764-A342-8A76-5349C4397FF6}" sibTransId="{B67D3A26-55FA-3F4D-B83C-4732E5631689}"/>
    <dgm:cxn modelId="{060078EB-881B-4441-9006-73BDD88666DC}" srcId="{1C46C19E-4F5B-214C-B488-89928FFB6182}" destId="{C01B6786-9F73-C744-B0F7-1320011275DF}" srcOrd="3" destOrd="0" parTransId="{B4ADF13D-99B3-AE4E-87DB-E6519F5D828F}" sibTransId="{06385BB2-D143-804A-9F43-6A098567B678}"/>
    <dgm:cxn modelId="{BF69B51A-B0B7-4044-BDD3-FB861B0718A7}" srcId="{C01B6786-9F73-C744-B0F7-1320011275DF}" destId="{2A969070-1BEB-C24D-8505-F68738E19D77}" srcOrd="0" destOrd="0" parTransId="{44CF2392-4A20-364B-9FB5-EA96B0872B10}" sibTransId="{5D1FA39C-94D6-8A40-AD1A-927F61319D2F}"/>
    <dgm:cxn modelId="{BEA24421-187A-0B46-A1B0-0465FC268E93}" type="presOf" srcId="{333FD0B5-347F-6946-B521-D4D5A76383EB}" destId="{6B40728D-409E-4E46-8CD5-A913DD871441}" srcOrd="0" destOrd="0" presId="urn:microsoft.com/office/officeart/2005/8/layout/hierarchy4"/>
    <dgm:cxn modelId="{C0346A04-BF88-3242-BC84-DC85340AD21C}" srcId="{FF333CA8-97EC-E94E-A043-55BF25E52F1F}" destId="{515D9252-46BB-4647-9B32-165E53DECDF0}" srcOrd="0" destOrd="0" parTransId="{0AEBC83B-B826-3948-B664-27CCA97BCB5F}" sibTransId="{C33E405E-DC5F-0141-9248-3D90BC5BA8F4}"/>
    <dgm:cxn modelId="{8095385C-F455-8B43-95F8-D40990DD3940}" type="presOf" srcId="{71980461-6F8B-F04F-81F9-73BD6E4AE1AA}" destId="{A325974B-5D6E-CA4A-8D87-DFBFE1A4FA7E}" srcOrd="0" destOrd="0" presId="urn:microsoft.com/office/officeart/2005/8/layout/hierarchy4"/>
    <dgm:cxn modelId="{E74C07EE-ACD9-3B42-BA5F-455C0E2A4C7F}" srcId="{1C46C19E-4F5B-214C-B488-89928FFB6182}" destId="{FF333CA8-97EC-E94E-A043-55BF25E52F1F}" srcOrd="1" destOrd="0" parTransId="{ECB595AB-2E8B-D844-A673-60E9B8EA7550}" sibTransId="{C54DED07-7A9E-F84A-BF60-18DF1E1A0527}"/>
    <dgm:cxn modelId="{5BDC7D43-2EB9-C348-A2FB-80908B272591}" type="presParOf" srcId="{C1F34D13-C1A5-C242-BD8E-39E447FFA771}" destId="{E01B7CD8-D953-4146-8901-2FDBE80D8255}" srcOrd="0" destOrd="0" presId="urn:microsoft.com/office/officeart/2005/8/layout/hierarchy4"/>
    <dgm:cxn modelId="{607285C3-078A-6648-949C-FCF83F720263}" type="presParOf" srcId="{E01B7CD8-D953-4146-8901-2FDBE80D8255}" destId="{6B40728D-409E-4E46-8CD5-A913DD871441}" srcOrd="0" destOrd="0" presId="urn:microsoft.com/office/officeart/2005/8/layout/hierarchy4"/>
    <dgm:cxn modelId="{997E7680-A7A4-DE47-BC12-F2AD2741ACA6}" type="presParOf" srcId="{E01B7CD8-D953-4146-8901-2FDBE80D8255}" destId="{5ACE0785-63FD-3741-A110-99CC998EB08F}" srcOrd="1" destOrd="0" presId="urn:microsoft.com/office/officeart/2005/8/layout/hierarchy4"/>
    <dgm:cxn modelId="{E2FAE7EA-9752-9145-9155-85AF6F386AFC}" type="presParOf" srcId="{E01B7CD8-D953-4146-8901-2FDBE80D8255}" destId="{CD9A9D5E-91A6-A949-A8A8-EAAF76D4C2FE}" srcOrd="2" destOrd="0" presId="urn:microsoft.com/office/officeart/2005/8/layout/hierarchy4"/>
    <dgm:cxn modelId="{E6379958-0272-1240-A940-F5F80E9664E9}" type="presParOf" srcId="{CD9A9D5E-91A6-A949-A8A8-EAAF76D4C2FE}" destId="{788398BF-192D-A34C-9C85-2D0661703F60}" srcOrd="0" destOrd="0" presId="urn:microsoft.com/office/officeart/2005/8/layout/hierarchy4"/>
    <dgm:cxn modelId="{28CBD4CF-7B62-2D42-9928-F0409D687B67}" type="presParOf" srcId="{788398BF-192D-A34C-9C85-2D0661703F60}" destId="{DA24101C-E0BD-6D4E-A286-82D0DF5565D7}" srcOrd="0" destOrd="0" presId="urn:microsoft.com/office/officeart/2005/8/layout/hierarchy4"/>
    <dgm:cxn modelId="{4D16C934-43B5-F144-8776-183B5443D2B0}" type="presParOf" srcId="{788398BF-192D-A34C-9C85-2D0661703F60}" destId="{B86C63F2-4C00-2F44-9A82-1A75BA0DD146}" srcOrd="1" destOrd="0" presId="urn:microsoft.com/office/officeart/2005/8/layout/hierarchy4"/>
    <dgm:cxn modelId="{25B4BCDE-68B7-F940-A204-0F714CE1FF98}" type="presParOf" srcId="{788398BF-192D-A34C-9C85-2D0661703F60}" destId="{FB8667C6-684C-A54E-A0DC-12DF494465D6}" srcOrd="2" destOrd="0" presId="urn:microsoft.com/office/officeart/2005/8/layout/hierarchy4"/>
    <dgm:cxn modelId="{532684D4-B8B2-B440-9A81-94FCD0C83CAD}" type="presParOf" srcId="{FB8667C6-684C-A54E-A0DC-12DF494465D6}" destId="{64C1FFDB-446C-594C-841F-DEAA605FE294}" srcOrd="0" destOrd="0" presId="urn:microsoft.com/office/officeart/2005/8/layout/hierarchy4"/>
    <dgm:cxn modelId="{A817EF15-2DEE-9D4F-AB3D-564CC5A3C967}" type="presParOf" srcId="{64C1FFDB-446C-594C-841F-DEAA605FE294}" destId="{5EF16B8A-DA18-3041-BB4E-3CAA5918D43F}" srcOrd="0" destOrd="0" presId="urn:microsoft.com/office/officeart/2005/8/layout/hierarchy4"/>
    <dgm:cxn modelId="{6CDE7EE9-6727-E249-98A2-0F0AE4421C96}" type="presParOf" srcId="{64C1FFDB-446C-594C-841F-DEAA605FE294}" destId="{C0BA1EBF-A056-5541-AC35-48FABADFFA3C}" srcOrd="1" destOrd="0" presId="urn:microsoft.com/office/officeart/2005/8/layout/hierarchy4"/>
    <dgm:cxn modelId="{9E4F6FBF-A89F-AA4D-9BD6-C740742EEDB2}" type="presParOf" srcId="{C1F34D13-C1A5-C242-BD8E-39E447FFA771}" destId="{92BB6546-D41A-714B-B919-8CE25F6B3849}" srcOrd="1" destOrd="0" presId="urn:microsoft.com/office/officeart/2005/8/layout/hierarchy4"/>
    <dgm:cxn modelId="{DE73CD49-D86C-B64E-926D-3E2E1041C3B6}" type="presParOf" srcId="{C1F34D13-C1A5-C242-BD8E-39E447FFA771}" destId="{0A592DAF-119C-7844-A619-36A301562432}" srcOrd="2" destOrd="0" presId="urn:microsoft.com/office/officeart/2005/8/layout/hierarchy4"/>
    <dgm:cxn modelId="{81B9C77C-4FE9-054F-8415-1EC8A3A94DC0}" type="presParOf" srcId="{0A592DAF-119C-7844-A619-36A301562432}" destId="{7F24B6B0-AF82-CC4B-A998-9E7E4EB79352}" srcOrd="0" destOrd="0" presId="urn:microsoft.com/office/officeart/2005/8/layout/hierarchy4"/>
    <dgm:cxn modelId="{ED2CEDE4-65B1-504F-BCA6-678F4E1F0A0B}" type="presParOf" srcId="{0A592DAF-119C-7844-A619-36A301562432}" destId="{F78AB43D-4438-3A45-97AC-DDAB6881BA28}" srcOrd="1" destOrd="0" presId="urn:microsoft.com/office/officeart/2005/8/layout/hierarchy4"/>
    <dgm:cxn modelId="{E17D50C0-2FB7-AD44-A9BD-8AF68FB8A42F}" type="presParOf" srcId="{0A592DAF-119C-7844-A619-36A301562432}" destId="{24388327-0D55-8447-80B2-1A22A637B5B3}" srcOrd="2" destOrd="0" presId="urn:microsoft.com/office/officeart/2005/8/layout/hierarchy4"/>
    <dgm:cxn modelId="{A887FB03-9CFF-CA4A-A34E-E745B65D7970}" type="presParOf" srcId="{24388327-0D55-8447-80B2-1A22A637B5B3}" destId="{7A590980-690B-0E42-B794-ED4D791459B5}" srcOrd="0" destOrd="0" presId="urn:microsoft.com/office/officeart/2005/8/layout/hierarchy4"/>
    <dgm:cxn modelId="{89F53B0F-196A-0746-86A9-4B079F4057D7}" type="presParOf" srcId="{7A590980-690B-0E42-B794-ED4D791459B5}" destId="{A325974B-5D6E-CA4A-8D87-DFBFE1A4FA7E}" srcOrd="0" destOrd="0" presId="urn:microsoft.com/office/officeart/2005/8/layout/hierarchy4"/>
    <dgm:cxn modelId="{C5984B22-3E13-334C-81DB-CA9EAB165D0C}" type="presParOf" srcId="{7A590980-690B-0E42-B794-ED4D791459B5}" destId="{F2F25EFF-BEE0-0C45-8EBC-9BB485D58F5C}" srcOrd="1" destOrd="0" presId="urn:microsoft.com/office/officeart/2005/8/layout/hierarchy4"/>
    <dgm:cxn modelId="{887E5602-9306-CD40-A14F-435F4B1690D7}" type="presParOf" srcId="{7A590980-690B-0E42-B794-ED4D791459B5}" destId="{848D1B8A-047D-BF47-AF1E-6FBF50E5DEF2}" srcOrd="2" destOrd="0" presId="urn:microsoft.com/office/officeart/2005/8/layout/hierarchy4"/>
    <dgm:cxn modelId="{21445293-AF2D-F742-AD2D-56B2CB663DE8}" type="presParOf" srcId="{848D1B8A-047D-BF47-AF1E-6FBF50E5DEF2}" destId="{0379E80C-B0B5-D44F-8B91-297F1EBBDD5B}" srcOrd="0" destOrd="0" presId="urn:microsoft.com/office/officeart/2005/8/layout/hierarchy4"/>
    <dgm:cxn modelId="{834EEE3C-ED75-A442-B983-5139597930FA}" type="presParOf" srcId="{0379E80C-B0B5-D44F-8B91-297F1EBBDD5B}" destId="{54E1A44C-CA96-E244-AF00-75F50679A2B4}" srcOrd="0" destOrd="0" presId="urn:microsoft.com/office/officeart/2005/8/layout/hierarchy4"/>
    <dgm:cxn modelId="{4EB8C04A-F5EB-3143-94AA-BC6127D3B0EF}" type="presParOf" srcId="{0379E80C-B0B5-D44F-8B91-297F1EBBDD5B}" destId="{F4CA3000-0F1C-3141-8D52-20296C1116A7}" srcOrd="1" destOrd="0" presId="urn:microsoft.com/office/officeart/2005/8/layout/hierarchy4"/>
    <dgm:cxn modelId="{5B60F917-47E5-B942-A009-72FEE5BF8E7D}" type="presParOf" srcId="{24388327-0D55-8447-80B2-1A22A637B5B3}" destId="{CC37907A-EAF4-7746-96F6-97FD5748E979}" srcOrd="1" destOrd="0" presId="urn:microsoft.com/office/officeart/2005/8/layout/hierarchy4"/>
    <dgm:cxn modelId="{A3D8A979-A709-3243-8CF2-4318782C74D0}" type="presParOf" srcId="{24388327-0D55-8447-80B2-1A22A637B5B3}" destId="{67878DBC-4F87-6544-B500-A9EEAA9C0274}" srcOrd="2" destOrd="0" presId="urn:microsoft.com/office/officeart/2005/8/layout/hierarchy4"/>
    <dgm:cxn modelId="{2BA198AB-2525-2944-ADED-041A783DBE6D}" type="presParOf" srcId="{67878DBC-4F87-6544-B500-A9EEAA9C0274}" destId="{3C6ABF9B-3D7B-E34A-84B9-45E7DA2ACFCF}" srcOrd="0" destOrd="0" presId="urn:microsoft.com/office/officeart/2005/8/layout/hierarchy4"/>
    <dgm:cxn modelId="{0C06474F-C272-C249-93CF-44BC865C45F5}" type="presParOf" srcId="{67878DBC-4F87-6544-B500-A9EEAA9C0274}" destId="{BAF3F913-2510-8548-B067-9CEA2BF03466}" srcOrd="1" destOrd="0" presId="urn:microsoft.com/office/officeart/2005/8/layout/hierarchy4"/>
    <dgm:cxn modelId="{975C3870-E678-F348-8ED4-4803F0A9EDD9}" type="presParOf" srcId="{67878DBC-4F87-6544-B500-A9EEAA9C0274}" destId="{2698E51C-406B-FC4F-9EE0-24D19F35889C}" srcOrd="2" destOrd="0" presId="urn:microsoft.com/office/officeart/2005/8/layout/hierarchy4"/>
    <dgm:cxn modelId="{6B378925-D93D-FA44-8B4A-EBA1DB8CDE69}" type="presParOf" srcId="{2698E51C-406B-FC4F-9EE0-24D19F35889C}" destId="{F2CF61A7-E25D-494F-BAA5-9DCEF89CE2FF}" srcOrd="0" destOrd="0" presId="urn:microsoft.com/office/officeart/2005/8/layout/hierarchy4"/>
    <dgm:cxn modelId="{848915DF-CFAF-F34D-AD71-8EED5CDE8E90}" type="presParOf" srcId="{F2CF61A7-E25D-494F-BAA5-9DCEF89CE2FF}" destId="{DED8EF41-0028-4C40-A932-C328895D9C58}" srcOrd="0" destOrd="0" presId="urn:microsoft.com/office/officeart/2005/8/layout/hierarchy4"/>
    <dgm:cxn modelId="{131C29B1-C1E0-5847-B3EC-42DAEF797976}" type="presParOf" srcId="{F2CF61A7-E25D-494F-BAA5-9DCEF89CE2FF}" destId="{8EFBEA62-19B8-9F45-A4DF-3A12922C7FF3}" srcOrd="1" destOrd="0" presId="urn:microsoft.com/office/officeart/2005/8/layout/hierarchy4"/>
    <dgm:cxn modelId="{3DFF1EA8-C2A6-8C4E-8CF9-5141AF5874B1}" type="presParOf" srcId="{24388327-0D55-8447-80B2-1A22A637B5B3}" destId="{00748FD6-5854-D942-A566-2B65F60CA76F}" srcOrd="3" destOrd="0" presId="urn:microsoft.com/office/officeart/2005/8/layout/hierarchy4"/>
    <dgm:cxn modelId="{F832100E-5145-F54B-93C0-90B8A2A1FD2C}" type="presParOf" srcId="{24388327-0D55-8447-80B2-1A22A637B5B3}" destId="{C298526D-CEEB-CF44-8C21-3258D726B1B2}" srcOrd="4" destOrd="0" presId="urn:microsoft.com/office/officeart/2005/8/layout/hierarchy4"/>
    <dgm:cxn modelId="{A929245B-E68C-144E-A207-3B6DE9D321C8}" type="presParOf" srcId="{C298526D-CEEB-CF44-8C21-3258D726B1B2}" destId="{694EFA71-21BA-6A4E-96B1-65EFDFEF3297}" srcOrd="0" destOrd="0" presId="urn:microsoft.com/office/officeart/2005/8/layout/hierarchy4"/>
    <dgm:cxn modelId="{D971696D-3125-054F-8D8A-FF9430C1260C}" type="presParOf" srcId="{C298526D-CEEB-CF44-8C21-3258D726B1B2}" destId="{81A42784-66B7-5645-A96E-47F687A7BD6F}" srcOrd="1" destOrd="0" presId="urn:microsoft.com/office/officeart/2005/8/layout/hierarchy4"/>
    <dgm:cxn modelId="{E0500034-E5E2-1047-A31C-C4421C2118C4}" type="presParOf" srcId="{C298526D-CEEB-CF44-8C21-3258D726B1B2}" destId="{A88E6C29-0764-B249-AA79-248A8D126EE6}" srcOrd="2" destOrd="0" presId="urn:microsoft.com/office/officeart/2005/8/layout/hierarchy4"/>
    <dgm:cxn modelId="{5ABFA7BB-6739-864F-8BE6-F293C0AE0491}" type="presParOf" srcId="{A88E6C29-0764-B249-AA79-248A8D126EE6}" destId="{B0413821-FB4A-D04C-BDA3-010CCB7D21E1}" srcOrd="0" destOrd="0" presId="urn:microsoft.com/office/officeart/2005/8/layout/hierarchy4"/>
    <dgm:cxn modelId="{EB8BB4C5-0F7C-A343-B545-51F6A2DC4781}" type="presParOf" srcId="{B0413821-FB4A-D04C-BDA3-010CCB7D21E1}" destId="{3DE6EA86-EF30-E44B-B1FE-4EB4818315C4}" srcOrd="0" destOrd="0" presId="urn:microsoft.com/office/officeart/2005/8/layout/hierarchy4"/>
    <dgm:cxn modelId="{6F9A4F5E-BB6A-EB40-A18A-858C6850DC48}" type="presParOf" srcId="{B0413821-FB4A-D04C-BDA3-010CCB7D21E1}" destId="{1CEA274E-641B-874B-BEE5-4E2E70C35BE3}" srcOrd="1" destOrd="0" presId="urn:microsoft.com/office/officeart/2005/8/layout/hierarchy4"/>
    <dgm:cxn modelId="{EC9561C3-491E-8847-B9D7-20D9073FF99C}" type="presParOf" srcId="{24388327-0D55-8447-80B2-1A22A637B5B3}" destId="{E5125DC5-66D1-054C-AFF8-DC3004030BF7}" srcOrd="5" destOrd="0" presId="urn:microsoft.com/office/officeart/2005/8/layout/hierarchy4"/>
    <dgm:cxn modelId="{D84D8A3A-2B09-3446-AB21-E1DD41549B5A}" type="presParOf" srcId="{24388327-0D55-8447-80B2-1A22A637B5B3}" destId="{05759D17-DADB-7449-8DFF-2311FB04EEA9}" srcOrd="6" destOrd="0" presId="urn:microsoft.com/office/officeart/2005/8/layout/hierarchy4"/>
    <dgm:cxn modelId="{FA62B448-4E1C-D64B-95EE-0E5E87DD6F34}" type="presParOf" srcId="{05759D17-DADB-7449-8DFF-2311FB04EEA9}" destId="{C3D0C3F7-464A-D945-9A91-33FBB19519ED}" srcOrd="0" destOrd="0" presId="urn:microsoft.com/office/officeart/2005/8/layout/hierarchy4"/>
    <dgm:cxn modelId="{BCF20442-2896-F542-8363-35350384F619}" type="presParOf" srcId="{05759D17-DADB-7449-8DFF-2311FB04EEA9}" destId="{C25AFB76-A81E-9D4E-B006-69CEB32C1A95}" srcOrd="1" destOrd="0" presId="urn:microsoft.com/office/officeart/2005/8/layout/hierarchy4"/>
    <dgm:cxn modelId="{1CB93493-C154-2640-8A61-0DF96CBBB0DC}" type="presParOf" srcId="{05759D17-DADB-7449-8DFF-2311FB04EEA9}" destId="{99296FF7-3D8B-1641-8AD2-5100F25B4DE5}" srcOrd="2" destOrd="0" presId="urn:microsoft.com/office/officeart/2005/8/layout/hierarchy4"/>
    <dgm:cxn modelId="{6F38FC3A-64D0-F84C-9553-B5BB114CFBB1}" type="presParOf" srcId="{99296FF7-3D8B-1641-8AD2-5100F25B4DE5}" destId="{2E17F216-9277-C045-8B50-84C173700D6A}" srcOrd="0" destOrd="0" presId="urn:microsoft.com/office/officeart/2005/8/layout/hierarchy4"/>
    <dgm:cxn modelId="{E111B5BE-5BEF-AA4B-AB1E-5BB9BEC64FB5}" type="presParOf" srcId="{2E17F216-9277-C045-8B50-84C173700D6A}" destId="{AD2A4D1B-0337-5B4B-8CAD-8C996F8378D7}" srcOrd="0" destOrd="0" presId="urn:microsoft.com/office/officeart/2005/8/layout/hierarchy4"/>
    <dgm:cxn modelId="{355FB39C-8F11-994B-8621-382C6D0A0902}" type="presParOf" srcId="{2E17F216-9277-C045-8B50-84C173700D6A}" destId="{90DD2548-62D9-BC4D-BA70-F34BEC17C941}"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AAADE2-51CD-4741-A967-C33494174E85}" type="doc">
      <dgm:prSet loTypeId="urn:microsoft.com/office/officeart/2005/8/layout/cycle2" loCatId="" qsTypeId="urn:microsoft.com/office/officeart/2005/8/quickstyle/simple1" qsCatId="simple" csTypeId="urn:microsoft.com/office/officeart/2005/8/colors/accent2_1" csCatId="accent2" phldr="1"/>
      <dgm:spPr/>
      <dgm:t>
        <a:bodyPr/>
        <a:lstStyle/>
        <a:p>
          <a:endParaRPr lang="en-US"/>
        </a:p>
      </dgm:t>
    </dgm:pt>
    <dgm:pt modelId="{0C057D9C-0A2E-464A-9A14-8AC57F28320E}">
      <dgm:prSet phldrT="[Text]"/>
      <dgm:spPr>
        <a:ln>
          <a:solidFill>
            <a:srgbClr val="FFC000"/>
          </a:solidFill>
        </a:ln>
      </dgm:spPr>
      <dgm:t>
        <a:bodyPr/>
        <a:lstStyle/>
        <a:p>
          <a:r>
            <a:rPr lang="en-US" dirty="0" smtClean="0"/>
            <a:t>Facebook Campaign</a:t>
          </a:r>
          <a:r>
            <a:rPr lang="zh-CN" altLang="en-US" dirty="0" smtClean="0"/>
            <a:t> </a:t>
          </a:r>
          <a:endParaRPr lang="en-US" dirty="0"/>
        </a:p>
      </dgm:t>
    </dgm:pt>
    <dgm:pt modelId="{B0957BCA-33CC-D147-B8CF-009D718ADF74}" type="parTrans" cxnId="{65AEEDC8-BCE0-2943-8AC2-F970F28FDB88}">
      <dgm:prSet/>
      <dgm:spPr/>
      <dgm:t>
        <a:bodyPr/>
        <a:lstStyle/>
        <a:p>
          <a:endParaRPr lang="en-US"/>
        </a:p>
      </dgm:t>
    </dgm:pt>
    <dgm:pt modelId="{3748B120-6DC4-BD4E-8EE6-192B4E0E5D15}" type="sibTrans" cxnId="{65AEEDC8-BCE0-2943-8AC2-F970F28FDB88}">
      <dgm:prSet/>
      <dgm:spPr/>
      <dgm:t>
        <a:bodyPr/>
        <a:lstStyle/>
        <a:p>
          <a:endParaRPr lang="en-US"/>
        </a:p>
      </dgm:t>
    </dgm:pt>
    <dgm:pt modelId="{252EDA04-727E-924F-B6EB-310092EFEB66}">
      <dgm:prSet phldrT="[Text]"/>
      <dgm:spPr>
        <a:ln>
          <a:solidFill>
            <a:srgbClr val="FFC000"/>
          </a:solidFill>
        </a:ln>
      </dgm:spPr>
      <dgm:t>
        <a:bodyPr/>
        <a:lstStyle/>
        <a:p>
          <a:r>
            <a:rPr lang="en-US" dirty="0" smtClean="0"/>
            <a:t>Press Publicity</a:t>
          </a:r>
          <a:r>
            <a:rPr lang="zh-CN" altLang="en-US" dirty="0" smtClean="0"/>
            <a:t>             </a:t>
          </a:r>
          <a:endParaRPr lang="en-US" dirty="0"/>
        </a:p>
      </dgm:t>
    </dgm:pt>
    <dgm:pt modelId="{FF7A8507-288F-8F4C-844F-724F188B8AF3}" type="parTrans" cxnId="{57085DEC-E41B-AD43-B9B5-64D264A972EC}">
      <dgm:prSet/>
      <dgm:spPr/>
      <dgm:t>
        <a:bodyPr/>
        <a:lstStyle/>
        <a:p>
          <a:endParaRPr lang="en-US"/>
        </a:p>
      </dgm:t>
    </dgm:pt>
    <dgm:pt modelId="{A46FB7BB-B392-2349-B668-FC6B9435FBAD}" type="sibTrans" cxnId="{57085DEC-E41B-AD43-B9B5-64D264A972EC}">
      <dgm:prSet/>
      <dgm:spPr/>
      <dgm:t>
        <a:bodyPr/>
        <a:lstStyle/>
        <a:p>
          <a:endParaRPr lang="en-US"/>
        </a:p>
      </dgm:t>
    </dgm:pt>
    <dgm:pt modelId="{5B25A98F-3A10-FB43-9B95-314B7981C6A5}">
      <dgm:prSet phldrT="[Text]"/>
      <dgm:spPr>
        <a:ln>
          <a:solidFill>
            <a:srgbClr val="FFC000"/>
          </a:solidFill>
        </a:ln>
      </dgm:spPr>
      <dgm:t>
        <a:bodyPr/>
        <a:lstStyle/>
        <a:p>
          <a:r>
            <a:rPr lang="en-US" dirty="0" smtClean="0"/>
            <a:t>Personal Outreach</a:t>
          </a:r>
          <a:r>
            <a:rPr lang="zh-CN" altLang="en-US" dirty="0" smtClean="0"/>
            <a:t>     </a:t>
          </a:r>
          <a:endParaRPr lang="en-US" dirty="0"/>
        </a:p>
      </dgm:t>
    </dgm:pt>
    <dgm:pt modelId="{FBCEA866-EAA0-1D4E-B7FA-858445D49927}" type="parTrans" cxnId="{A8BCEFC0-4E94-C342-9383-704421D0FE85}">
      <dgm:prSet/>
      <dgm:spPr/>
      <dgm:t>
        <a:bodyPr/>
        <a:lstStyle/>
        <a:p>
          <a:endParaRPr lang="en-US"/>
        </a:p>
      </dgm:t>
    </dgm:pt>
    <dgm:pt modelId="{46F34DF4-D9D3-FB44-9C59-B44CEB0383CC}" type="sibTrans" cxnId="{A8BCEFC0-4E94-C342-9383-704421D0FE85}">
      <dgm:prSet/>
      <dgm:spPr/>
      <dgm:t>
        <a:bodyPr/>
        <a:lstStyle/>
        <a:p>
          <a:endParaRPr lang="en-US"/>
        </a:p>
      </dgm:t>
    </dgm:pt>
    <dgm:pt modelId="{53A98D0C-B764-AA4E-9D07-B3090DEA424A}" type="pres">
      <dgm:prSet presAssocID="{33AAADE2-51CD-4741-A967-C33494174E85}" presName="cycle" presStyleCnt="0">
        <dgm:presLayoutVars>
          <dgm:dir/>
          <dgm:resizeHandles val="exact"/>
        </dgm:presLayoutVars>
      </dgm:prSet>
      <dgm:spPr/>
      <dgm:t>
        <a:bodyPr/>
        <a:lstStyle/>
        <a:p>
          <a:endParaRPr lang="en-US"/>
        </a:p>
      </dgm:t>
    </dgm:pt>
    <dgm:pt modelId="{DFF3E073-3A4A-2A4F-A06D-AC613556E809}" type="pres">
      <dgm:prSet presAssocID="{0C057D9C-0A2E-464A-9A14-8AC57F28320E}" presName="node" presStyleLbl="node1" presStyleIdx="0" presStyleCnt="3">
        <dgm:presLayoutVars>
          <dgm:bulletEnabled val="1"/>
        </dgm:presLayoutVars>
      </dgm:prSet>
      <dgm:spPr/>
      <dgm:t>
        <a:bodyPr/>
        <a:lstStyle/>
        <a:p>
          <a:endParaRPr lang="en-US"/>
        </a:p>
      </dgm:t>
    </dgm:pt>
    <dgm:pt modelId="{8861E17C-E9A2-AF43-B3D5-43F436FB1965}" type="pres">
      <dgm:prSet presAssocID="{3748B120-6DC4-BD4E-8EE6-192B4E0E5D15}" presName="sibTrans" presStyleLbl="sibTrans2D1" presStyleIdx="0" presStyleCnt="3"/>
      <dgm:spPr/>
      <dgm:t>
        <a:bodyPr/>
        <a:lstStyle/>
        <a:p>
          <a:endParaRPr lang="en-US"/>
        </a:p>
      </dgm:t>
    </dgm:pt>
    <dgm:pt modelId="{D2FA0C3A-0665-E04F-A981-BA8B9CA0C580}" type="pres">
      <dgm:prSet presAssocID="{3748B120-6DC4-BD4E-8EE6-192B4E0E5D15}" presName="connectorText" presStyleLbl="sibTrans2D1" presStyleIdx="0" presStyleCnt="3"/>
      <dgm:spPr/>
      <dgm:t>
        <a:bodyPr/>
        <a:lstStyle/>
        <a:p>
          <a:endParaRPr lang="en-US"/>
        </a:p>
      </dgm:t>
    </dgm:pt>
    <dgm:pt modelId="{2D2E197C-A754-F44B-9A48-3BCA8B8A335C}" type="pres">
      <dgm:prSet presAssocID="{252EDA04-727E-924F-B6EB-310092EFEB66}" presName="node" presStyleLbl="node1" presStyleIdx="1" presStyleCnt="3">
        <dgm:presLayoutVars>
          <dgm:bulletEnabled val="1"/>
        </dgm:presLayoutVars>
      </dgm:prSet>
      <dgm:spPr/>
      <dgm:t>
        <a:bodyPr/>
        <a:lstStyle/>
        <a:p>
          <a:endParaRPr lang="en-US"/>
        </a:p>
      </dgm:t>
    </dgm:pt>
    <dgm:pt modelId="{630777B6-46B0-964F-8FF8-F154066C1DE0}" type="pres">
      <dgm:prSet presAssocID="{A46FB7BB-B392-2349-B668-FC6B9435FBAD}" presName="sibTrans" presStyleLbl="sibTrans2D1" presStyleIdx="1" presStyleCnt="3"/>
      <dgm:spPr/>
      <dgm:t>
        <a:bodyPr/>
        <a:lstStyle/>
        <a:p>
          <a:endParaRPr lang="en-US"/>
        </a:p>
      </dgm:t>
    </dgm:pt>
    <dgm:pt modelId="{903271C6-F483-1E41-98C7-06104CDB0886}" type="pres">
      <dgm:prSet presAssocID="{A46FB7BB-B392-2349-B668-FC6B9435FBAD}" presName="connectorText" presStyleLbl="sibTrans2D1" presStyleIdx="1" presStyleCnt="3"/>
      <dgm:spPr/>
      <dgm:t>
        <a:bodyPr/>
        <a:lstStyle/>
        <a:p>
          <a:endParaRPr lang="en-US"/>
        </a:p>
      </dgm:t>
    </dgm:pt>
    <dgm:pt modelId="{4A1A1CC4-8520-7847-9A9F-26739C550DFE}" type="pres">
      <dgm:prSet presAssocID="{5B25A98F-3A10-FB43-9B95-314B7981C6A5}" presName="node" presStyleLbl="node1" presStyleIdx="2" presStyleCnt="3">
        <dgm:presLayoutVars>
          <dgm:bulletEnabled val="1"/>
        </dgm:presLayoutVars>
      </dgm:prSet>
      <dgm:spPr/>
      <dgm:t>
        <a:bodyPr/>
        <a:lstStyle/>
        <a:p>
          <a:endParaRPr lang="en-US"/>
        </a:p>
      </dgm:t>
    </dgm:pt>
    <dgm:pt modelId="{C6A7E523-0479-9641-8D3B-B66C853C41E5}" type="pres">
      <dgm:prSet presAssocID="{46F34DF4-D9D3-FB44-9C59-B44CEB0383CC}" presName="sibTrans" presStyleLbl="sibTrans2D1" presStyleIdx="2" presStyleCnt="3"/>
      <dgm:spPr/>
      <dgm:t>
        <a:bodyPr/>
        <a:lstStyle/>
        <a:p>
          <a:endParaRPr lang="en-US"/>
        </a:p>
      </dgm:t>
    </dgm:pt>
    <dgm:pt modelId="{8D5AC8BC-8342-C844-8610-4228CDCFE718}" type="pres">
      <dgm:prSet presAssocID="{46F34DF4-D9D3-FB44-9C59-B44CEB0383CC}" presName="connectorText" presStyleLbl="sibTrans2D1" presStyleIdx="2" presStyleCnt="3"/>
      <dgm:spPr/>
      <dgm:t>
        <a:bodyPr/>
        <a:lstStyle/>
        <a:p>
          <a:endParaRPr lang="en-US"/>
        </a:p>
      </dgm:t>
    </dgm:pt>
  </dgm:ptLst>
  <dgm:cxnLst>
    <dgm:cxn modelId="{57085DEC-E41B-AD43-B9B5-64D264A972EC}" srcId="{33AAADE2-51CD-4741-A967-C33494174E85}" destId="{252EDA04-727E-924F-B6EB-310092EFEB66}" srcOrd="1" destOrd="0" parTransId="{FF7A8507-288F-8F4C-844F-724F188B8AF3}" sibTransId="{A46FB7BB-B392-2349-B668-FC6B9435FBAD}"/>
    <dgm:cxn modelId="{4F15ABB3-FDF0-6C4D-AF32-63A5485CE5D2}" type="presOf" srcId="{3748B120-6DC4-BD4E-8EE6-192B4E0E5D15}" destId="{D2FA0C3A-0665-E04F-A981-BA8B9CA0C580}" srcOrd="1" destOrd="0" presId="urn:microsoft.com/office/officeart/2005/8/layout/cycle2"/>
    <dgm:cxn modelId="{A8BCEFC0-4E94-C342-9383-704421D0FE85}" srcId="{33AAADE2-51CD-4741-A967-C33494174E85}" destId="{5B25A98F-3A10-FB43-9B95-314B7981C6A5}" srcOrd="2" destOrd="0" parTransId="{FBCEA866-EAA0-1D4E-B7FA-858445D49927}" sibTransId="{46F34DF4-D9D3-FB44-9C59-B44CEB0383CC}"/>
    <dgm:cxn modelId="{1CF029D1-F4D1-6C4F-ABED-7E8038BB905C}" type="presOf" srcId="{33AAADE2-51CD-4741-A967-C33494174E85}" destId="{53A98D0C-B764-AA4E-9D07-B3090DEA424A}" srcOrd="0" destOrd="0" presId="urn:microsoft.com/office/officeart/2005/8/layout/cycle2"/>
    <dgm:cxn modelId="{D2D41805-313A-7C4D-8EC5-B025875164EA}" type="presOf" srcId="{46F34DF4-D9D3-FB44-9C59-B44CEB0383CC}" destId="{8D5AC8BC-8342-C844-8610-4228CDCFE718}" srcOrd="1" destOrd="0" presId="urn:microsoft.com/office/officeart/2005/8/layout/cycle2"/>
    <dgm:cxn modelId="{75A5EE50-66D1-5642-8322-F438F248145A}" type="presOf" srcId="{46F34DF4-D9D3-FB44-9C59-B44CEB0383CC}" destId="{C6A7E523-0479-9641-8D3B-B66C853C41E5}" srcOrd="0" destOrd="0" presId="urn:microsoft.com/office/officeart/2005/8/layout/cycle2"/>
    <dgm:cxn modelId="{63257D58-2874-374B-A163-245001FD8A12}" type="presOf" srcId="{3748B120-6DC4-BD4E-8EE6-192B4E0E5D15}" destId="{8861E17C-E9A2-AF43-B3D5-43F436FB1965}" srcOrd="0" destOrd="0" presId="urn:microsoft.com/office/officeart/2005/8/layout/cycle2"/>
    <dgm:cxn modelId="{65AEEDC8-BCE0-2943-8AC2-F970F28FDB88}" srcId="{33AAADE2-51CD-4741-A967-C33494174E85}" destId="{0C057D9C-0A2E-464A-9A14-8AC57F28320E}" srcOrd="0" destOrd="0" parTransId="{B0957BCA-33CC-D147-B8CF-009D718ADF74}" sibTransId="{3748B120-6DC4-BD4E-8EE6-192B4E0E5D15}"/>
    <dgm:cxn modelId="{FD5A773E-C3DF-E543-AC29-62CAC594863A}" type="presOf" srcId="{252EDA04-727E-924F-B6EB-310092EFEB66}" destId="{2D2E197C-A754-F44B-9A48-3BCA8B8A335C}" srcOrd="0" destOrd="0" presId="urn:microsoft.com/office/officeart/2005/8/layout/cycle2"/>
    <dgm:cxn modelId="{15D0CA51-78CB-B84A-92BD-6821BF46C465}" type="presOf" srcId="{0C057D9C-0A2E-464A-9A14-8AC57F28320E}" destId="{DFF3E073-3A4A-2A4F-A06D-AC613556E809}" srcOrd="0" destOrd="0" presId="urn:microsoft.com/office/officeart/2005/8/layout/cycle2"/>
    <dgm:cxn modelId="{92EB88AD-0B34-0444-9916-187B00FF9F44}" type="presOf" srcId="{A46FB7BB-B392-2349-B668-FC6B9435FBAD}" destId="{630777B6-46B0-964F-8FF8-F154066C1DE0}" srcOrd="0" destOrd="0" presId="urn:microsoft.com/office/officeart/2005/8/layout/cycle2"/>
    <dgm:cxn modelId="{E70F078E-1426-014C-9154-1FAE72F9A610}" type="presOf" srcId="{5B25A98F-3A10-FB43-9B95-314B7981C6A5}" destId="{4A1A1CC4-8520-7847-9A9F-26739C550DFE}" srcOrd="0" destOrd="0" presId="urn:microsoft.com/office/officeart/2005/8/layout/cycle2"/>
    <dgm:cxn modelId="{1A081899-A7F7-B342-A782-253D2A5A62E5}" type="presOf" srcId="{A46FB7BB-B392-2349-B668-FC6B9435FBAD}" destId="{903271C6-F483-1E41-98C7-06104CDB0886}" srcOrd="1" destOrd="0" presId="urn:microsoft.com/office/officeart/2005/8/layout/cycle2"/>
    <dgm:cxn modelId="{13CDA73E-B90C-F64A-B00F-E7BF139F1272}" type="presParOf" srcId="{53A98D0C-B764-AA4E-9D07-B3090DEA424A}" destId="{DFF3E073-3A4A-2A4F-A06D-AC613556E809}" srcOrd="0" destOrd="0" presId="urn:microsoft.com/office/officeart/2005/8/layout/cycle2"/>
    <dgm:cxn modelId="{A69E67EA-AD79-334C-B57D-4B9313AF2306}" type="presParOf" srcId="{53A98D0C-B764-AA4E-9D07-B3090DEA424A}" destId="{8861E17C-E9A2-AF43-B3D5-43F436FB1965}" srcOrd="1" destOrd="0" presId="urn:microsoft.com/office/officeart/2005/8/layout/cycle2"/>
    <dgm:cxn modelId="{81C4D2C3-065F-5E41-9B24-FEFE7C47E529}" type="presParOf" srcId="{8861E17C-E9A2-AF43-B3D5-43F436FB1965}" destId="{D2FA0C3A-0665-E04F-A981-BA8B9CA0C580}" srcOrd="0" destOrd="0" presId="urn:microsoft.com/office/officeart/2005/8/layout/cycle2"/>
    <dgm:cxn modelId="{D3E767B1-5C50-EE40-BB1A-8C1EC1678D1D}" type="presParOf" srcId="{53A98D0C-B764-AA4E-9D07-B3090DEA424A}" destId="{2D2E197C-A754-F44B-9A48-3BCA8B8A335C}" srcOrd="2" destOrd="0" presId="urn:microsoft.com/office/officeart/2005/8/layout/cycle2"/>
    <dgm:cxn modelId="{1E768251-6AD2-4140-AF21-0E395826C247}" type="presParOf" srcId="{53A98D0C-B764-AA4E-9D07-B3090DEA424A}" destId="{630777B6-46B0-964F-8FF8-F154066C1DE0}" srcOrd="3" destOrd="0" presId="urn:microsoft.com/office/officeart/2005/8/layout/cycle2"/>
    <dgm:cxn modelId="{EB6092D1-9DF8-F04D-9A22-A31D78D1C7EE}" type="presParOf" srcId="{630777B6-46B0-964F-8FF8-F154066C1DE0}" destId="{903271C6-F483-1E41-98C7-06104CDB0886}" srcOrd="0" destOrd="0" presId="urn:microsoft.com/office/officeart/2005/8/layout/cycle2"/>
    <dgm:cxn modelId="{6320C7A2-F8DF-0C48-B8B0-9C4E4BB09EDD}" type="presParOf" srcId="{53A98D0C-B764-AA4E-9D07-B3090DEA424A}" destId="{4A1A1CC4-8520-7847-9A9F-26739C550DFE}" srcOrd="4" destOrd="0" presId="urn:microsoft.com/office/officeart/2005/8/layout/cycle2"/>
    <dgm:cxn modelId="{74AD1336-AA9C-D04D-A835-376D2F951839}" type="presParOf" srcId="{53A98D0C-B764-AA4E-9D07-B3090DEA424A}" destId="{C6A7E523-0479-9641-8D3B-B66C853C41E5}" srcOrd="5" destOrd="0" presId="urn:microsoft.com/office/officeart/2005/8/layout/cycle2"/>
    <dgm:cxn modelId="{AC4214F0-2558-484C-A4F8-4AAFC4005CAF}" type="presParOf" srcId="{C6A7E523-0479-9641-8D3B-B66C853C41E5}" destId="{8D5AC8BC-8342-C844-8610-4228CDCFE71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6625254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0302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0" name="Shape 1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Quattrocento Sans"/>
              <a:buNone/>
            </a:pPr>
            <a:r>
              <a:rPr lang="en" sz="1100" b="0" i="0" u="none" strike="noStrike" cap="none">
                <a:solidFill>
                  <a:schemeClr val="dk1"/>
                </a:solidFill>
                <a:latin typeface="Quattrocento Sans"/>
                <a:ea typeface="Quattrocento Sans"/>
                <a:cs typeface="Quattrocento Sans"/>
                <a:sym typeface="Quattrocento Sans"/>
              </a:rPr>
              <a:t>First thing we had to do is establish a baseline</a:t>
            </a:r>
          </a:p>
          <a:p>
            <a:pPr marL="0" marR="0" lvl="0" indent="0" algn="l" rtl="0">
              <a:spcBef>
                <a:spcPts val="0"/>
              </a:spcBef>
              <a:spcAft>
                <a:spcPts val="0"/>
              </a:spcAft>
              <a:buClr>
                <a:schemeClr val="dk1"/>
              </a:buClr>
              <a:buSzPct val="25000"/>
              <a:buFont typeface="Quattrocento Sans"/>
              <a:buNone/>
            </a:pPr>
            <a:r>
              <a:rPr lang="en" sz="1100" b="0" i="0" u="none" strike="noStrike" cap="none">
                <a:solidFill>
                  <a:schemeClr val="dk1"/>
                </a:solidFill>
                <a:latin typeface="Quattrocento Sans"/>
                <a:ea typeface="Quattrocento Sans"/>
                <a:cs typeface="Quattrocento Sans"/>
                <a:sym typeface="Quattrocento Sans"/>
              </a:rPr>
              <a:t>Looking at the time period ___ before actively engageed with the client</a:t>
            </a:r>
          </a:p>
          <a:p>
            <a:pPr marL="0" marR="0" lvl="0" indent="0" algn="l" rtl="0">
              <a:spcBef>
                <a:spcPts val="0"/>
              </a:spcBef>
              <a:spcAft>
                <a:spcPts val="0"/>
              </a:spcAft>
              <a:buClr>
                <a:schemeClr val="dk1"/>
              </a:buClr>
              <a:buSzPct val="25000"/>
              <a:buFont typeface="Quattrocento Sans"/>
              <a:buNone/>
            </a:pPr>
            <a:r>
              <a:rPr lang="en" sz="1100" b="0" i="0" u="none" strike="noStrike" cap="none">
                <a:solidFill>
                  <a:schemeClr val="dk1"/>
                </a:solidFill>
                <a:latin typeface="Quattrocento Sans"/>
                <a:ea typeface="Quattrocento Sans"/>
                <a:cs typeface="Quattrocento Sans"/>
                <a:sym typeface="Quattrocento Sans"/>
              </a:rPr>
              <a:t>Few thousand sessions, yeilding ~1.5 page views</a:t>
            </a:r>
          </a:p>
          <a:p>
            <a:pPr marL="457200" marR="0" lvl="0" indent="-228600" algn="l" rtl="0">
              <a:spcBef>
                <a:spcPts val="0"/>
              </a:spcBef>
              <a:spcAft>
                <a:spcPts val="0"/>
              </a:spcAft>
              <a:buClr>
                <a:schemeClr val="dk1"/>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Modest average time on page</a:t>
            </a:r>
          </a:p>
          <a:p>
            <a:pPr marL="0" marR="0" lvl="0" indent="0" algn="l" rtl="0">
              <a:spcBef>
                <a:spcPts val="0"/>
              </a:spcBef>
              <a:spcAft>
                <a:spcPts val="0"/>
              </a:spcAft>
              <a:buClr>
                <a:schemeClr val="dk1"/>
              </a:buClr>
              <a:buSzPct val="25000"/>
              <a:buFont typeface="Quattrocento Sans"/>
              <a:buNone/>
            </a:pPr>
            <a:r>
              <a:rPr lang="en" sz="1800" b="0" i="0" u="none" strike="noStrike" cap="none">
                <a:solidFill>
                  <a:schemeClr val="dk1"/>
                </a:solidFill>
                <a:latin typeface="Quattrocento Sans"/>
                <a:ea typeface="Quattrocento Sans"/>
                <a:cs typeface="Quattrocento Sans"/>
                <a:sym typeface="Quattrocento Sans"/>
              </a:rPr>
              <a:t>Small user base</a:t>
            </a:r>
          </a:p>
          <a:p>
            <a:pPr marL="457200" marR="0" lvl="0" indent="-342900" algn="l" rtl="0">
              <a:spcBef>
                <a:spcPts val="0"/>
              </a:spcBef>
              <a:spcAft>
                <a:spcPts val="0"/>
              </a:spcAft>
              <a:buClr>
                <a:schemeClr val="dk1"/>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Good number fo new users</a:t>
            </a:r>
          </a:p>
          <a:p>
            <a:pPr marL="457200" marR="0" lvl="0" indent="-342900" algn="l" rtl="0">
              <a:spcBef>
                <a:spcPts val="0"/>
              </a:spcBef>
              <a:spcAft>
                <a:spcPts val="0"/>
              </a:spcAft>
              <a:buClr>
                <a:schemeClr val="dk1"/>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Significant portion of new users returned</a:t>
            </a:r>
          </a:p>
          <a:p>
            <a:pPr marL="0" marR="0" lvl="0" indent="0" algn="l" rtl="0">
              <a:spcBef>
                <a:spcPts val="0"/>
              </a:spcBef>
              <a:spcAft>
                <a:spcPts val="0"/>
              </a:spcAft>
              <a:buClr>
                <a:schemeClr val="dk1"/>
              </a:buClr>
              <a:buSzPct val="25000"/>
              <a:buFont typeface="Quattrocento Sans"/>
              <a:buNone/>
            </a:pPr>
            <a:r>
              <a:rPr lang="en" sz="1800" b="0" i="0" u="none" strike="noStrike" cap="none">
                <a:solidFill>
                  <a:schemeClr val="dk1"/>
                </a:solidFill>
                <a:latin typeface="Quattrocento Sans"/>
                <a:ea typeface="Quattrocento Sans"/>
                <a:cs typeface="Quattrocento Sans"/>
                <a:sym typeface="Quattrocento Sans"/>
              </a:rPr>
              <a:t>Fairly high bounce rate in early days of the cmpany … overall and homepage not much better</a:t>
            </a:r>
          </a:p>
          <a:p>
            <a:pPr marL="0" marR="0" lvl="0" indent="0" algn="l" rtl="0">
              <a:spcBef>
                <a:spcPts val="0"/>
              </a:spcBef>
              <a:spcAft>
                <a:spcPts val="0"/>
              </a:spcAft>
              <a:buClr>
                <a:schemeClr val="dk1"/>
              </a:buClr>
              <a:buSzPct val="25000"/>
              <a:buFont typeface="Quattrocento Sans"/>
              <a:buNone/>
            </a:pPr>
            <a:r>
              <a:rPr lang="en" sz="1800" b="0" i="0" u="none" strike="noStrike" cap="none">
                <a:solidFill>
                  <a:schemeClr val="dk1"/>
                </a:solidFill>
                <a:latin typeface="Quattrocento Sans"/>
                <a:ea typeface="Quattrocento Sans"/>
                <a:cs typeface="Quattrocento Sans"/>
                <a:sym typeface="Quattrocento Sans"/>
              </a:rPr>
              <a:t>Modest sales</a:t>
            </a:r>
          </a:p>
          <a:p>
            <a:pPr marL="0" marR="0" lvl="0" indent="0" algn="l" rtl="0">
              <a:spcBef>
                <a:spcPts val="0"/>
              </a:spcBef>
              <a:spcAft>
                <a:spcPts val="0"/>
              </a:spcAft>
              <a:buClr>
                <a:schemeClr val="dk1"/>
              </a:buClr>
              <a:buSzPct val="250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Clr>
                <a:schemeClr val="dk1"/>
              </a:buClr>
              <a:buSzPct val="250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Clr>
                <a:schemeClr val="dk1"/>
              </a:buClr>
              <a:buSzPct val="250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Clr>
                <a:schemeClr val="dk1"/>
              </a:buClr>
              <a:buSzPct val="25000"/>
              <a:buFont typeface="Arial"/>
              <a:buNone/>
            </a:pPr>
            <a:endParaRPr sz="18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Clr>
                <a:schemeClr val="dk1"/>
              </a:buClr>
              <a:buSzPct val="25000"/>
              <a:buFont typeface="Quattrocento Sans"/>
              <a:buNone/>
            </a:pPr>
            <a:r>
              <a:rPr lang="en" sz="1800" b="0" i="0" u="none" strike="noStrike" cap="none">
                <a:solidFill>
                  <a:schemeClr val="dk1"/>
                </a:solidFill>
                <a:latin typeface="Quattrocento Sans"/>
                <a:ea typeface="Quattrocento Sans"/>
                <a:cs typeface="Quattrocento Sans"/>
                <a:sym typeface="Quattrocento Sans"/>
              </a:rPr>
              <a:t>Old stuff:</a:t>
            </a:r>
          </a:p>
          <a:p>
            <a:pPr marL="0" marR="0" lvl="0" indent="0" algn="l" rtl="0">
              <a:spcBef>
                <a:spcPts val="0"/>
              </a:spcBef>
              <a:spcAft>
                <a:spcPts val="0"/>
              </a:spcAft>
              <a:buClr>
                <a:srgbClr val="FFCD00"/>
              </a:buClr>
              <a:buSzPct val="25000"/>
              <a:buFont typeface="Quattrocento Sans"/>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spcAft>
                <a:spcPts val="0"/>
              </a:spcAft>
              <a:buClr>
                <a:srgbClr val="FFCD00"/>
              </a:buClr>
              <a:buSzPct val="25000"/>
              <a:buFont typeface="Quattrocento Sans"/>
              <a:buNone/>
            </a:pPr>
            <a:r>
              <a:rPr lang="en" sz="1600" b="0" i="0" u="none" strike="noStrike" cap="none">
                <a:solidFill>
                  <a:schemeClr val="dk1"/>
                </a:solidFill>
                <a:latin typeface="Quattrocento Sans"/>
                <a:ea typeface="Quattrocento Sans"/>
                <a:cs typeface="Quattrocento Sans"/>
                <a:sym typeface="Quattrocento Sans"/>
              </a:rPr>
              <a:t>Acquisition / customer base growth</a:t>
            </a:r>
          </a:p>
          <a:p>
            <a:pPr marL="457200" marR="0" lvl="0" indent="-330200" algn="l" rtl="0">
              <a:spcBef>
                <a:spcPts val="0"/>
              </a:spcBef>
              <a:spcAft>
                <a:spcPts val="0"/>
              </a:spcAft>
              <a:buClr>
                <a:srgbClr val="FFCD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New Users, Returning Users</a:t>
            </a:r>
          </a:p>
          <a:p>
            <a:pPr marL="0" marR="0" lvl="0" indent="0" algn="l" rtl="0">
              <a:spcBef>
                <a:spcPts val="0"/>
              </a:spcBef>
              <a:spcAft>
                <a:spcPts val="0"/>
              </a:spcAft>
              <a:buClr>
                <a:schemeClr val="dk1"/>
              </a:buClr>
              <a:buSzPct val="25000"/>
              <a:buFont typeface="Arial"/>
              <a:buNone/>
            </a:pPr>
            <a:r>
              <a:rPr lang="en" sz="1600" b="0" i="0" u="none" strike="noStrike" cap="none">
                <a:solidFill>
                  <a:schemeClr val="dk1"/>
                </a:solidFill>
                <a:latin typeface="Quattrocento Sans"/>
                <a:ea typeface="Quattrocento Sans"/>
                <a:cs typeface="Quattrocento Sans"/>
                <a:sym typeface="Quattrocento Sans"/>
              </a:rPr>
              <a:t>Engagement</a:t>
            </a:r>
          </a:p>
          <a:p>
            <a:pPr marL="457200" marR="0" lvl="0" indent="-330200" algn="l" rtl="0">
              <a:spcBef>
                <a:spcPts val="0"/>
              </a:spcBef>
              <a:spcAft>
                <a:spcPts val="0"/>
              </a:spcAft>
              <a:buClr>
                <a:srgbClr val="FFCD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Number of Sessions Per User, Time on Page, Bounce Rates, Conversion Rates </a:t>
            </a:r>
          </a:p>
          <a:p>
            <a:pPr marL="0" marR="0" lvl="0" indent="0" algn="l" rtl="0">
              <a:spcBef>
                <a:spcPts val="0"/>
              </a:spcBef>
              <a:spcAft>
                <a:spcPts val="0"/>
              </a:spcAft>
              <a:buClr>
                <a:schemeClr val="dk1"/>
              </a:buClr>
              <a:buSzPct val="25000"/>
              <a:buFont typeface="Arial"/>
              <a:buNone/>
            </a:pPr>
            <a:r>
              <a:rPr lang="en" sz="1600" b="0" i="0" u="none" strike="noStrike" cap="none">
                <a:solidFill>
                  <a:schemeClr val="dk1"/>
                </a:solidFill>
                <a:latin typeface="Quattrocento Sans"/>
                <a:ea typeface="Quattrocento Sans"/>
                <a:cs typeface="Quattrocento Sans"/>
                <a:sym typeface="Quattrocento Sans"/>
              </a:rPr>
              <a:t>Revenue </a:t>
            </a:r>
          </a:p>
          <a:p>
            <a:pPr marL="457200" marR="0" lvl="0" indent="-330200" algn="l" rtl="0">
              <a:spcBef>
                <a:spcPts val="0"/>
              </a:spcBef>
              <a:spcAft>
                <a:spcPts val="0"/>
              </a:spcAft>
              <a:buClr>
                <a:srgbClr val="FFCD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Total Revenue, Revenue per User, </a:t>
            </a:r>
          </a:p>
          <a:p>
            <a:pPr marL="457200" marR="0" lvl="0" indent="-330200" algn="l" rtl="0">
              <a:spcBef>
                <a:spcPts val="0"/>
              </a:spcBef>
              <a:spcAft>
                <a:spcPts val="0"/>
              </a:spcAft>
              <a:buClr>
                <a:srgbClr val="FFFF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E-Commerce Conversion Rate, Number of Transactions Over Time, Average Order Value</a:t>
            </a:r>
          </a:p>
          <a:p>
            <a:pPr marL="0" marR="0" lvl="0" indent="0" algn="l" rtl="0">
              <a:spcBef>
                <a:spcPts val="0"/>
              </a:spcBef>
              <a:spcAft>
                <a:spcPts val="0"/>
              </a:spcAft>
              <a:buClr>
                <a:schemeClr val="dk1"/>
              </a:buClr>
              <a:buSzPct val="25000"/>
              <a:buFont typeface="Arial"/>
              <a:buNone/>
            </a:pPr>
            <a:r>
              <a:rPr lang="en" sz="1600" b="0" i="0" u="none" strike="noStrike" cap="none">
                <a:solidFill>
                  <a:schemeClr val="dk1"/>
                </a:solidFill>
                <a:latin typeface="Quattrocento Sans"/>
                <a:ea typeface="Quattrocento Sans"/>
                <a:cs typeface="Quattrocento Sans"/>
                <a:sym typeface="Quattrocento Sans"/>
              </a:rPr>
              <a:t>Demographics</a:t>
            </a:r>
          </a:p>
          <a:p>
            <a:pPr marL="457200" marR="0" lvl="0" indent="-330200" algn="l" rtl="0">
              <a:spcBef>
                <a:spcPts val="0"/>
              </a:spcBef>
              <a:spcAft>
                <a:spcPts val="0"/>
              </a:spcAft>
              <a:buClr>
                <a:srgbClr val="FFCD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Geo-targeted Filter for NY County (Manhattan)</a:t>
            </a:r>
          </a:p>
          <a:p>
            <a:pPr marL="457200" marR="0" lvl="0" indent="-330200" algn="l" rtl="0">
              <a:spcBef>
                <a:spcPts val="0"/>
              </a:spcBef>
              <a:spcAft>
                <a:spcPts val="0"/>
              </a:spcAft>
              <a:buClr>
                <a:srgbClr val="FFCD00"/>
              </a:buClr>
              <a:buSzPct val="100000"/>
              <a:buFont typeface="Quattrocento Sans"/>
              <a:buChar char="●"/>
            </a:pPr>
            <a:r>
              <a:rPr lang="en" sz="1600" b="0" i="0" u="none" strike="noStrike" cap="none">
                <a:solidFill>
                  <a:schemeClr val="dk1"/>
                </a:solidFill>
                <a:latin typeface="Quattrocento Sans"/>
                <a:ea typeface="Quattrocento Sans"/>
                <a:cs typeface="Quattrocento Sans"/>
                <a:sym typeface="Quattrocento Sans"/>
              </a:rPr>
              <a:t>Ages primarily 25-34</a:t>
            </a:r>
          </a:p>
          <a:p>
            <a:pPr marL="0" marR="0" lvl="0" indent="0" algn="l" rtl="0">
              <a:spcBef>
                <a:spcPts val="0"/>
              </a:spcBef>
              <a:spcAft>
                <a:spcPts val="0"/>
              </a:spcAft>
              <a:buClr>
                <a:schemeClr val="dk1"/>
              </a:buClr>
              <a:buSzPct val="25000"/>
              <a:buFont typeface="Arial"/>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spcBef>
                <a:spcPts val="0"/>
              </a:spcBef>
              <a:buClr>
                <a:schemeClr val="dk1"/>
              </a:buClr>
              <a:buSzPct val="250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2072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Majority of people come to home page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Home page come to play a large role / subject of discusson</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When we dove deeper and analyzed data, found that most traffic was direct, and little through search</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Few new people actually searchign for his site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Huge opportunity → need to increase marketing efforts and drive search for nomz</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Leading us to the conclusion that seach analytics is gong to be key iin boosting nomz sales and awareness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16018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6" name="Shape 2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882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133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17868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6" name="Shape 2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04800" algn="l" rtl="0">
              <a:spcBef>
                <a:spcPts val="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marL="457200" marR="0" lvl="0" indent="-304800" algn="l" rtl="0">
              <a:spcBef>
                <a:spcPts val="60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
            </a:r>
            <a:br>
              <a:rPr lang="en" sz="1100" b="0" i="0" u="none" strike="noStrike" cap="none">
                <a:solidFill>
                  <a:schemeClr val="dk1"/>
                </a:solidFill>
                <a:latin typeface="Quattrocento Sans"/>
                <a:ea typeface="Quattrocento Sans"/>
                <a:cs typeface="Quattrocento Sans"/>
                <a:sym typeface="Quattrocento Sans"/>
              </a:rPr>
            </a:br>
            <a:r>
              <a:rPr lang="en" sz="1100" b="0" i="0" u="none" strike="noStrike" cap="non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marL="457200" marR="0" lvl="0" indent="-304800" algn="l" rtl="0">
              <a:spcBef>
                <a:spcPts val="60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
            </a:r>
            <a:br>
              <a:rPr lang="en" sz="1100" b="0" i="0" u="none" strike="noStrike" cap="none">
                <a:solidFill>
                  <a:schemeClr val="dk1"/>
                </a:solidFill>
                <a:latin typeface="Quattrocento Sans"/>
                <a:ea typeface="Quattrocento Sans"/>
                <a:cs typeface="Quattrocento Sans"/>
                <a:sym typeface="Quattrocento Sans"/>
              </a:rPr>
            </a:br>
            <a:r>
              <a:rPr lang="en" sz="1100" b="0" i="0" u="none" strike="noStrike" cap="non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59437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4" name="Shape 24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304800" algn="l" rtl="0">
              <a:spcBef>
                <a:spcPts val="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marL="457200" marR="0" lvl="0" indent="-304800" algn="l" rtl="0">
              <a:spcBef>
                <a:spcPts val="60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
            </a:r>
            <a:br>
              <a:rPr lang="en" sz="1100" b="0" i="0" u="none" strike="noStrike" cap="none">
                <a:solidFill>
                  <a:schemeClr val="dk1"/>
                </a:solidFill>
                <a:latin typeface="Quattrocento Sans"/>
                <a:ea typeface="Quattrocento Sans"/>
                <a:cs typeface="Quattrocento Sans"/>
                <a:sym typeface="Quattrocento Sans"/>
              </a:rPr>
            </a:br>
            <a:r>
              <a:rPr lang="en" sz="1100" b="0" i="0" u="none" strike="noStrike" cap="non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marL="457200" marR="0" lvl="0" indent="-304800" algn="l" rtl="0">
              <a:spcBef>
                <a:spcPts val="600"/>
              </a:spcBef>
              <a:spcAft>
                <a:spcPts val="0"/>
              </a:spcAft>
              <a:buClr>
                <a:srgbClr val="FFCD00"/>
              </a:buClr>
              <a:buSzPct val="100000"/>
              <a:buFont typeface="Quattrocento Sans"/>
              <a:buChar char="◉"/>
            </a:pPr>
            <a:r>
              <a:rPr lang="en" sz="1100" b="0" i="0" u="none" strike="noStrike" cap="none">
                <a:solidFill>
                  <a:schemeClr val="dk1"/>
                </a:solidFill>
                <a:latin typeface="Quattrocento Sans"/>
                <a:ea typeface="Quattrocento Sans"/>
                <a:cs typeface="Quattrocento Sans"/>
                <a:sym typeface="Quattrocento Sans"/>
              </a:rPr>
              <a:t/>
            </a:r>
            <a:br>
              <a:rPr lang="en" sz="1100" b="0" i="0" u="none" strike="noStrike" cap="none">
                <a:solidFill>
                  <a:schemeClr val="dk1"/>
                </a:solidFill>
                <a:latin typeface="Quattrocento Sans"/>
                <a:ea typeface="Quattrocento Sans"/>
                <a:cs typeface="Quattrocento Sans"/>
                <a:sym typeface="Quattrocento Sans"/>
              </a:rPr>
            </a:br>
            <a:r>
              <a:rPr lang="en" sz="1100" b="0" i="0" u="none" strike="noStrike" cap="non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60313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050" b="0" i="0" u="none" strike="noStrike" cap="none">
                <a:solidFill>
                  <a:schemeClr val="dk1"/>
                </a:solidFill>
                <a:highlight>
                  <a:srgbClr val="F1F4F5"/>
                </a:highlight>
                <a:latin typeface="Arial"/>
                <a:ea typeface="Arial"/>
                <a:cs typeface="Arial"/>
                <a:sym typeface="Arial"/>
              </a:rPr>
              <a:t>Peyton, Jay. "What's the Average Bounce Rate for a Website?" </a:t>
            </a:r>
            <a:r>
              <a:rPr lang="en" sz="1050" b="0" i="1" u="none" strike="noStrike" cap="none">
                <a:solidFill>
                  <a:schemeClr val="dk1"/>
                </a:solidFill>
                <a:highlight>
                  <a:srgbClr val="F1F4F5"/>
                </a:highlight>
                <a:latin typeface="Arial"/>
                <a:ea typeface="Arial"/>
                <a:cs typeface="Arial"/>
                <a:sym typeface="Arial"/>
              </a:rPr>
              <a:t>Good, Bad, Ugly, and Average Bounce Rates</a:t>
            </a:r>
            <a:r>
              <a:rPr lang="en" sz="1050" b="0" i="0" u="none" strike="noStrike" cap="none">
                <a:solidFill>
                  <a:schemeClr val="dk1"/>
                </a:solidFill>
                <a:highlight>
                  <a:srgbClr val="F1F4F5"/>
                </a:highlight>
                <a:latin typeface="Arial"/>
                <a:ea typeface="Arial"/>
                <a:cs typeface="Arial"/>
                <a:sym typeface="Arial"/>
              </a:rPr>
              <a:t>. Rocket Fuel, 25 Feb. 2014. Web. 24 Apr. 2016.</a:t>
            </a:r>
          </a:p>
        </p:txBody>
      </p:sp>
    </p:spTree>
    <p:extLst>
      <p:ext uri="{BB962C8B-B14F-4D97-AF65-F5344CB8AC3E}">
        <p14:creationId xmlns:p14="http://schemas.microsoft.com/office/powerpoint/2010/main" val="1848962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3" name="Shape 2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44.29% (april 11 - 17) to 34.75% (april 18 - 24)</a:t>
            </a:r>
          </a:p>
        </p:txBody>
      </p:sp>
    </p:spTree>
    <p:extLst>
      <p:ext uri="{BB962C8B-B14F-4D97-AF65-F5344CB8AC3E}">
        <p14:creationId xmlns:p14="http://schemas.microsoft.com/office/powerpoint/2010/main" val="1422953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(april 11 - 17) VS (april 18 - 24)</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Home Page Bounce Rate 44.29% to 34.75%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Colections page: 66.67% to 50%</a:t>
            </a:r>
          </a:p>
        </p:txBody>
      </p:sp>
    </p:spTree>
    <p:extLst>
      <p:ext uri="{BB962C8B-B14F-4D97-AF65-F5344CB8AC3E}">
        <p14:creationId xmlns:p14="http://schemas.microsoft.com/office/powerpoint/2010/main" val="120363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4" name="Shape 1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Break down the presentation </a:t>
            </a:r>
          </a:p>
        </p:txBody>
      </p:sp>
    </p:spTree>
    <p:extLst>
      <p:ext uri="{BB962C8B-B14F-4D97-AF65-F5344CB8AC3E}">
        <p14:creationId xmlns:p14="http://schemas.microsoft.com/office/powerpoint/2010/main" val="1644833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430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73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69051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54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917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610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3" name="Shape 3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7123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7853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1986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4822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2" name="Shape 1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369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0" name="Shape 4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2004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91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2430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0" name="Shape 48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61083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5473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4" name="Shape 52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44367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8" name="Shape 5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9855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1" name="Shape 55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371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49981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8514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363636"/>
              </a:buClr>
              <a:buSzPct val="25000"/>
              <a:buFont typeface="Arial"/>
              <a:buNone/>
            </a:pPr>
            <a:r>
              <a:rPr lang="en" sz="1150" b="0" i="0" u="none" strike="noStrike" cap="none">
                <a:solidFill>
                  <a:srgbClr val="363636"/>
                </a:solidFill>
                <a:highlight>
                  <a:srgbClr val="FFFFFF"/>
                </a:highlight>
                <a:latin typeface="Arial"/>
                <a:ea typeface="Arial"/>
                <a:cs typeface="Arial"/>
                <a:sym typeface="Arial"/>
              </a:rPr>
              <a:t>Eatnomz is a …. Founded by …. Started out selling 1 … now 2 …. Soon 3 </a:t>
            </a:r>
          </a:p>
          <a:p>
            <a:pPr marL="0" marR="0" lvl="0" indent="0" algn="l" rtl="0">
              <a:spcBef>
                <a:spcPts val="0"/>
              </a:spcBef>
              <a:spcAft>
                <a:spcPts val="0"/>
              </a:spcAft>
              <a:buClr>
                <a:srgbClr val="363636"/>
              </a:buClr>
              <a:buSzPct val="25000"/>
              <a:buFont typeface="Arial"/>
              <a:buNone/>
            </a:pPr>
            <a:r>
              <a:rPr lang="en" sz="1150" b="0" i="0" u="none" strike="noStrike" cap="none">
                <a:solidFill>
                  <a:srgbClr val="363636"/>
                </a:solidFill>
                <a:highlight>
                  <a:srgbClr val="FFFFFF"/>
                </a:highlight>
                <a:latin typeface="Arial"/>
                <a:ea typeface="Arial"/>
                <a:cs typeface="Arial"/>
                <a:sym typeface="Arial"/>
              </a:rPr>
              <a:t>Low sales … </a:t>
            </a:r>
          </a:p>
          <a:p>
            <a:pPr marL="0" marR="0" lvl="0" indent="0" algn="l" rtl="0">
              <a:spcBef>
                <a:spcPts val="0"/>
              </a:spcBef>
              <a:spcAft>
                <a:spcPts val="0"/>
              </a:spcAft>
              <a:buClr>
                <a:schemeClr val="dk1"/>
              </a:buClr>
              <a:buSzPct val="25000"/>
              <a:buFont typeface="Arial"/>
              <a:buNone/>
            </a:pPr>
            <a:endParaRPr sz="1150" b="0" i="0" u="none" strike="noStrike" cap="none">
              <a:solidFill>
                <a:srgbClr val="363636"/>
              </a:solidFill>
              <a:highlight>
                <a:srgbClr val="FFFFFF"/>
              </a:highlight>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50" b="0" i="0" u="none" strike="noStrike" cap="none">
              <a:solidFill>
                <a:srgbClr val="363636"/>
              </a:solidFill>
              <a:highlight>
                <a:srgbClr val="FFFFFF"/>
              </a:highlight>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50" b="0" i="0" u="none" strike="noStrike" cap="none">
              <a:solidFill>
                <a:srgbClr val="363636"/>
              </a:solidFill>
              <a:highlight>
                <a:srgbClr val="FFFFFF"/>
              </a:highlight>
              <a:latin typeface="Arial"/>
              <a:ea typeface="Arial"/>
              <a:cs typeface="Arial"/>
              <a:sym typeface="Arial"/>
            </a:endParaRPr>
          </a:p>
          <a:p>
            <a:pPr marL="0" marR="0" lvl="0" indent="0" algn="l" rtl="0">
              <a:spcBef>
                <a:spcPts val="0"/>
              </a:spcBef>
              <a:spcAft>
                <a:spcPts val="0"/>
              </a:spcAft>
              <a:buClr>
                <a:srgbClr val="363636"/>
              </a:buClr>
              <a:buSzPct val="25000"/>
              <a:buFont typeface="Arial"/>
              <a:buNone/>
            </a:pPr>
            <a:r>
              <a:rPr lang="en" sz="1150" b="0" i="0" u="none" strike="noStrike" cap="none">
                <a:solidFill>
                  <a:srgbClr val="363636"/>
                </a:solidFill>
                <a:highlight>
                  <a:srgbClr val="FFFFFF"/>
                </a:highlight>
                <a:latin typeface="Arial"/>
                <a:ea typeface="Arial"/>
                <a:cs typeface="Arial"/>
                <a:sym typeface="Arial"/>
              </a:rPr>
              <a:t>From Website:</a:t>
            </a:r>
          </a:p>
          <a:p>
            <a:pPr marL="0" marR="0" lvl="0" indent="0" algn="l" rtl="0">
              <a:spcBef>
                <a:spcPts val="0"/>
              </a:spcBef>
              <a:spcAft>
                <a:spcPts val="0"/>
              </a:spcAft>
              <a:buClr>
                <a:srgbClr val="363636"/>
              </a:buClr>
              <a:buSzPct val="25000"/>
              <a:buFont typeface="Arial"/>
              <a:buNone/>
            </a:pPr>
            <a:r>
              <a:rPr lang="en" sz="1150" b="0" i="0" u="none" strike="noStrike" cap="none">
                <a:solidFill>
                  <a:srgbClr val="363636"/>
                </a:solidFill>
                <a:highlight>
                  <a:srgbClr val="FFFFFF"/>
                </a:highlight>
                <a:latin typeface="Arial"/>
                <a:ea typeface="Arial"/>
                <a:cs typeface="Arial"/>
                <a:sym typeface="Arial"/>
              </a:rPr>
              <a:t>A transplant from Northern California, Eric previously worked as the controller at a startup in the mobile advertising space. In his spare time, Eric likes to eat his way through New York and complain about the weather</a:t>
            </a:r>
          </a:p>
          <a:p>
            <a:pPr marL="0" marR="0" lvl="0" indent="0" algn="l" rtl="0">
              <a:spcBef>
                <a:spcPts val="0"/>
              </a:spcBef>
              <a:spcAft>
                <a:spcPts val="0"/>
              </a:spcAft>
              <a:buClr>
                <a:schemeClr val="dk1"/>
              </a:buClr>
              <a:buSzPct val="25000"/>
              <a:buFont typeface="Arial"/>
              <a:buNone/>
            </a:pPr>
            <a:endParaRPr sz="1150" b="0" i="0" u="none" strike="noStrike" cap="none">
              <a:solidFill>
                <a:srgbClr val="363636"/>
              </a:solidFill>
              <a:highlight>
                <a:srgbClr val="FFFFFF"/>
              </a:highlight>
              <a:latin typeface="Arial"/>
              <a:ea typeface="Arial"/>
              <a:cs typeface="Arial"/>
              <a:sym typeface="Arial"/>
            </a:endParaRPr>
          </a:p>
          <a:p>
            <a:pPr marL="0" marR="0" lvl="0" indent="0" algn="l" rtl="0">
              <a:spcBef>
                <a:spcPts val="0"/>
              </a:spcBef>
              <a:buClr>
                <a:srgbClr val="363636"/>
              </a:buClr>
              <a:buSzPct val="25000"/>
              <a:buFont typeface="Arial"/>
              <a:buNone/>
            </a:pPr>
            <a:r>
              <a:rPr lang="en" sz="1150" b="0" i="0" u="none" strike="noStrike" cap="none">
                <a:solidFill>
                  <a:srgbClr val="363636"/>
                </a:solidFill>
                <a:highlight>
                  <a:srgbClr val="FFFFFF"/>
                </a:highlight>
                <a:latin typeface="Arial"/>
                <a:ea typeface="Arial"/>
                <a:cs typeface="Arial"/>
                <a:sym typeface="Arial"/>
              </a:rPr>
              <a:t>A graduate of the Wharton School at the University of Pennsylvania, Tony previously worked in management consulting, private equity and international trade. He loves noups ("noodle soups"), Asian American data and hitting the game-winner in pick-up basketball (it never happens).</a:t>
            </a:r>
          </a:p>
        </p:txBody>
      </p:sp>
    </p:spTree>
    <p:extLst>
      <p:ext uri="{BB962C8B-B14F-4D97-AF65-F5344CB8AC3E}">
        <p14:creationId xmlns:p14="http://schemas.microsoft.com/office/powerpoint/2010/main" val="1726392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2" name="Shape 59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6459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9" name="Shape 59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59429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2" name="Shape 6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29475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5" name="Shape 62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93371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8" name="Shape 6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9644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4" name="Shape 64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27660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1" name="Shape 65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720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Provide healthy, tasty proucts to young professionals who dont have time to cook, but still want good food and stilll want to eat healthy</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Uses website as its primary point of sale, uses shoppify platform</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Produces and freezes soups in bulk</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Delivers frozen soups twice a week, due to capaicity constraints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Uses a unique freeze and deliver busines model. Freezing prociess allows to preserve natural flavor and freshness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Target young asian americans working in nyc </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Underserved market </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Health conscious</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Intimidated by foreign labels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Long term goal is to raise brand awareness to the poijnt where Tony able to enter into the frozen food section of gorcery stores</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Allowing him to scale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457200" marR="0" lvl="0" indent="-22860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957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Nomz in intersection of two highly competitive enviornemtns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Indirect competitor with delivery, direct competitor with other frozen asian cuisine companies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Takeout saturaed in big cities by orderup and grubhub</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Offer faster delivery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Frozen asian cuiines brands like ____ lareger, more brand awareness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Already have a laree presence in store and on line, through mediums such as amazon</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However, opportunity because their products viewed as unhealthy with many preeservitives, where as nomz is healthy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The company has numerous competitors in the space. Asian</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takeout is</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abundant in big cities, and frozen Asian cuisine products a</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lready exist in the</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market (i.e. P.F. Changs.) However, as the company inte</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nds to serve a very</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niche market, many of the competitors could be considered i</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ndirect</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competition.</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Brands like Yijo Foods and Annie Chun</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Arial"/>
                <a:ea typeface="Arial"/>
                <a:cs typeface="Arial"/>
                <a:sym typeface="Arial"/>
              </a:rPr>
              <a:t>’</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s serve frozen Asian cuisines with an</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organic all-natural focus, but mainly targets non-Asian Amer</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icans. Other</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options such as Asian take outs and commercialized brands</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such as Wei-Chuan</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serve cuisines that are highly processed and unhealthy as co</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mpared to the</a:t>
            </a:r>
          </a:p>
          <a:p>
            <a:pPr marL="0" marR="0" lvl="0" indent="0" algn="l" rtl="0">
              <a:lnSpc>
                <a:spcPct val="115000"/>
              </a:lnSpc>
              <a:spcBef>
                <a:spcPts val="0"/>
              </a:spcBef>
              <a:spcAft>
                <a:spcPts val="0"/>
              </a:spcAft>
              <a:buClr>
                <a:schemeClr val="dk1"/>
              </a:buClr>
              <a:buSzPct val="25000"/>
              <a:buFont typeface="Arial"/>
              <a:buNone/>
            </a:pPr>
            <a:r>
              <a:rPr lang="en" sz="1550" b="0" i="0" u="none" strike="noStrike" cap="none">
                <a:solidFill>
                  <a:schemeClr val="dk1"/>
                </a:solidFill>
                <a:highlight>
                  <a:srgbClr val="FFFFFF"/>
                </a:highlight>
                <a:latin typeface="Times New Roman"/>
                <a:ea typeface="Times New Roman"/>
                <a:cs typeface="Times New Roman"/>
                <a:sym typeface="Times New Roman"/>
              </a:rPr>
              <a:t>Nomz products.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0938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Due to startup nature, Current marketing efforts are limited</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Leveraging personal network through facebook</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Infrequent facebook activity/posts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FB reach only 314 people likes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Some engagement through blog posts, but low page visits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This is the main area they need help with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Sets up the goals for our engagement</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Increase custoemr base, improving revenue and number of transactions online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While simultaneously improving brand awareness by leveraging digital medium</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Monitoring</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Changes to website</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SEO</a:t>
            </a:r>
          </a:p>
          <a:p>
            <a:pPr marL="457200" marR="0" lvl="0" indent="-228600" algn="l" rtl="0">
              <a:spcBef>
                <a:spcPts val="0"/>
              </a:spcBef>
              <a:buClr>
                <a:schemeClr val="dk1"/>
              </a:buClr>
              <a:buSzPct val="100000"/>
              <a:buFont typeface="Arial"/>
              <a:buChar char="●"/>
            </a:pPr>
            <a:r>
              <a:rPr lang="en" sz="1100" b="0" i="0" u="none" strike="noStrike" cap="none">
                <a:solidFill>
                  <a:schemeClr val="dk1"/>
                </a:solidFill>
                <a:latin typeface="Arial"/>
                <a:ea typeface="Arial"/>
                <a:cs typeface="Arial"/>
                <a:sym typeface="Arial"/>
              </a:rPr>
              <a:t>Search Ads</a:t>
            </a:r>
          </a:p>
        </p:txBody>
      </p:sp>
    </p:spTree>
    <p:extLst>
      <p:ext uri="{BB962C8B-B14F-4D97-AF65-F5344CB8AC3E}">
        <p14:creationId xmlns:p14="http://schemas.microsoft.com/office/powerpoint/2010/main" val="1950726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David vs Goliath story </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From the client side, starting off with a small custoemr base</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Relying primarily on personal connnections</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Only two founders --=&gt; their network can only reach so far before start imposing on their ability to expand</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Low brand awareness serves as a hurdle for potential customers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Team facing many obstacles as well</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Client located in nyc gave us limite ability to directly play a role in the nYC market</a:t>
            </a:r>
          </a:p>
          <a:p>
            <a:pPr marL="457200" marR="0" lvl="0" indent="-228600" algn="l" rtl="0">
              <a:spcBef>
                <a:spcPts val="0"/>
              </a:spcBef>
              <a:spcAft>
                <a:spcPts val="0"/>
              </a:spcAft>
              <a:buClr>
                <a:schemeClr val="dk1"/>
              </a:buClr>
              <a:buSzPct val="100000"/>
              <a:buFont typeface="Arial"/>
              <a:buChar char="●"/>
            </a:pPr>
            <a:r>
              <a:rPr lang="en" sz="1100" b="0" i="0" u="none" strike="noStrike" cap="none">
                <a:solidFill>
                  <a:schemeClr val="dk1"/>
                </a:solidFill>
                <a:latin typeface="Arial"/>
                <a:ea typeface="Arial"/>
                <a:cs typeface="Arial"/>
                <a:sym typeface="Arial"/>
              </a:rPr>
              <a:t>Work purely remote action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In early stages of the engagement, Team went from 5 to 3 peopls </a:t>
            </a:r>
          </a:p>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Limited ability to make website design changes because of poor design of templates, and litle traffic to base decision change on</a:t>
            </a:r>
          </a:p>
          <a:p>
            <a:pPr marL="457200" marR="0" lvl="0" indent="-228600" algn="l" rtl="0">
              <a:spcBef>
                <a:spcPts val="0"/>
              </a:spcBef>
              <a:buClr>
                <a:schemeClr val="dk1"/>
              </a:buClr>
              <a:buSzPct val="100000"/>
              <a:buFont typeface="Arial"/>
              <a:buChar char="●"/>
            </a:pPr>
            <a:r>
              <a:rPr lang="en" sz="1100" b="0" i="0" u="none" strike="noStrike" cap="none">
                <a:solidFill>
                  <a:schemeClr val="dk1"/>
                </a:solidFill>
                <a:latin typeface="Arial"/>
                <a:ea typeface="Arial"/>
                <a:cs typeface="Arial"/>
                <a:sym typeface="Arial"/>
              </a:rPr>
              <a:t>Only one AB test at a time </a:t>
            </a:r>
          </a:p>
        </p:txBody>
      </p:sp>
    </p:spTree>
    <p:extLst>
      <p:ext uri="{BB962C8B-B14F-4D97-AF65-F5344CB8AC3E}">
        <p14:creationId xmlns:p14="http://schemas.microsoft.com/office/powerpoint/2010/main" val="23223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3" name="Shape 17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2520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29" y="2003888"/>
            <a:ext cx="4523697" cy="115979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Lora"/>
              <a:buNone/>
              <a:defRPr sz="3600" b="1" i="0" u="none" strike="noStrike" cap="none">
                <a:solidFill>
                  <a:srgbClr val="000000"/>
                </a:solidFill>
                <a:latin typeface="Lora"/>
                <a:ea typeface="Lora"/>
                <a:cs typeface="Lora"/>
                <a:sym typeface="Lora"/>
              </a:defRPr>
            </a:lvl1pPr>
            <a:lvl2pPr lvl="1" indent="0">
              <a:spcBef>
                <a:spcPts val="0"/>
              </a:spcBef>
              <a:buFont typeface="Lora"/>
              <a:buNone/>
              <a:defRPr sz="3600" b="1">
                <a:latin typeface="Lora"/>
                <a:ea typeface="Lora"/>
                <a:cs typeface="Lora"/>
                <a:sym typeface="Lora"/>
              </a:defRPr>
            </a:lvl2pPr>
            <a:lvl3pPr lvl="2" indent="0">
              <a:spcBef>
                <a:spcPts val="0"/>
              </a:spcBef>
              <a:buFont typeface="Lora"/>
              <a:buNone/>
              <a:defRPr sz="3600" b="1">
                <a:latin typeface="Lora"/>
                <a:ea typeface="Lora"/>
                <a:cs typeface="Lora"/>
                <a:sym typeface="Lora"/>
              </a:defRPr>
            </a:lvl3pPr>
            <a:lvl4pPr lvl="3" indent="0">
              <a:spcBef>
                <a:spcPts val="0"/>
              </a:spcBef>
              <a:buFont typeface="Lora"/>
              <a:buNone/>
              <a:defRPr sz="3600" b="1">
                <a:latin typeface="Lora"/>
                <a:ea typeface="Lora"/>
                <a:cs typeface="Lora"/>
                <a:sym typeface="Lora"/>
              </a:defRPr>
            </a:lvl4pPr>
            <a:lvl5pPr lvl="4" indent="0">
              <a:spcBef>
                <a:spcPts val="0"/>
              </a:spcBef>
              <a:buFont typeface="Lora"/>
              <a:buNone/>
              <a:defRPr sz="3600" b="1">
                <a:latin typeface="Lora"/>
                <a:ea typeface="Lora"/>
                <a:cs typeface="Lora"/>
                <a:sym typeface="Lora"/>
              </a:defRPr>
            </a:lvl5pPr>
            <a:lvl6pPr lvl="5" indent="0">
              <a:spcBef>
                <a:spcPts val="0"/>
              </a:spcBef>
              <a:buFont typeface="Lora"/>
              <a:buNone/>
              <a:defRPr sz="3600" b="1">
                <a:latin typeface="Lora"/>
                <a:ea typeface="Lora"/>
                <a:cs typeface="Lora"/>
                <a:sym typeface="Lora"/>
              </a:defRPr>
            </a:lvl6pPr>
            <a:lvl7pPr lvl="6" indent="0">
              <a:spcBef>
                <a:spcPts val="0"/>
              </a:spcBef>
              <a:buFont typeface="Lora"/>
              <a:buNone/>
              <a:defRPr sz="3600" b="1">
                <a:latin typeface="Lora"/>
                <a:ea typeface="Lora"/>
                <a:cs typeface="Lora"/>
                <a:sym typeface="Lora"/>
              </a:defRPr>
            </a:lvl7pPr>
            <a:lvl8pPr lvl="7" indent="0">
              <a:spcBef>
                <a:spcPts val="0"/>
              </a:spcBef>
              <a:buFont typeface="Lora"/>
              <a:buNone/>
              <a:defRPr sz="3600" b="1">
                <a:latin typeface="Lora"/>
                <a:ea typeface="Lora"/>
                <a:cs typeface="Lora"/>
                <a:sym typeface="Lora"/>
              </a:defRPr>
            </a:lvl8pPr>
            <a:lvl9pPr lvl="8" indent="0">
              <a:spcBef>
                <a:spcPts val="0"/>
              </a:spcBef>
              <a:buFont typeface="Lora"/>
              <a:buNone/>
              <a:defRPr sz="3600" b="1">
                <a:latin typeface="Lora"/>
                <a:ea typeface="Lora"/>
                <a:cs typeface="Lora"/>
                <a:sym typeface="Lora"/>
              </a:defRPr>
            </a:lvl9pPr>
          </a:lstStyle>
          <a:p>
            <a:endParaRPr/>
          </a:p>
        </p:txBody>
      </p:sp>
      <p:cxnSp>
        <p:nvCxnSpPr>
          <p:cNvPr id="10" name="Shape 10"/>
          <p:cNvCxnSpPr/>
          <p:nvPr/>
        </p:nvCxnSpPr>
        <p:spPr>
          <a:xfrm>
            <a:off x="-6025" y="3676510"/>
            <a:ext cx="9161998"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cxnSp>
        <p:nvCxnSpPr>
          <p:cNvPr id="62" name="Shape 62"/>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63" name="Shape 63"/>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highlight>
                  <a:srgbClr val="FFFFFF"/>
                </a:highlight>
                <a:latin typeface="Lora"/>
                <a:ea typeface="Lora"/>
                <a:cs typeface="Lora"/>
                <a:sym typeface="Lora"/>
              </a:defRPr>
            </a:lvl2pPr>
            <a:lvl3pPr lvl="2" indent="0" rtl="0">
              <a:spcBef>
                <a:spcPts val="0"/>
              </a:spcBef>
              <a:buFont typeface="Lora"/>
              <a:buNone/>
              <a:defRPr sz="2000" b="1">
                <a:highlight>
                  <a:srgbClr val="FFFFFF"/>
                </a:highlight>
                <a:latin typeface="Lora"/>
                <a:ea typeface="Lora"/>
                <a:cs typeface="Lora"/>
                <a:sym typeface="Lora"/>
              </a:defRPr>
            </a:lvl3pPr>
            <a:lvl4pPr lvl="3" indent="0" rtl="0">
              <a:spcBef>
                <a:spcPts val="0"/>
              </a:spcBef>
              <a:buFont typeface="Lora"/>
              <a:buNone/>
              <a:defRPr sz="2000" b="1">
                <a:highlight>
                  <a:srgbClr val="FFFFFF"/>
                </a:highlight>
                <a:latin typeface="Lora"/>
                <a:ea typeface="Lora"/>
                <a:cs typeface="Lora"/>
                <a:sym typeface="Lora"/>
              </a:defRPr>
            </a:lvl4pPr>
            <a:lvl5pPr lvl="4" indent="0" rtl="0">
              <a:spcBef>
                <a:spcPts val="0"/>
              </a:spcBef>
              <a:buFont typeface="Lora"/>
              <a:buNone/>
              <a:defRPr sz="2000" b="1">
                <a:highlight>
                  <a:srgbClr val="FFFFFF"/>
                </a:highlight>
                <a:latin typeface="Lora"/>
                <a:ea typeface="Lora"/>
                <a:cs typeface="Lora"/>
                <a:sym typeface="Lora"/>
              </a:defRPr>
            </a:lvl5pPr>
            <a:lvl6pPr lvl="5" indent="0" rtl="0">
              <a:spcBef>
                <a:spcPts val="0"/>
              </a:spcBef>
              <a:buFont typeface="Lora"/>
              <a:buNone/>
              <a:defRPr sz="2000" b="1">
                <a:highlight>
                  <a:srgbClr val="FFFFFF"/>
                </a:highlight>
                <a:latin typeface="Lora"/>
                <a:ea typeface="Lora"/>
                <a:cs typeface="Lora"/>
                <a:sym typeface="Lora"/>
              </a:defRPr>
            </a:lvl6pPr>
            <a:lvl7pPr lvl="6" indent="0" rtl="0">
              <a:spcBef>
                <a:spcPts val="0"/>
              </a:spcBef>
              <a:buFont typeface="Lora"/>
              <a:buNone/>
              <a:defRPr sz="2000" b="1">
                <a:highlight>
                  <a:srgbClr val="FFFFFF"/>
                </a:highlight>
                <a:latin typeface="Lora"/>
                <a:ea typeface="Lora"/>
                <a:cs typeface="Lora"/>
                <a:sym typeface="Lora"/>
              </a:defRPr>
            </a:lvl7pPr>
            <a:lvl8pPr lvl="7" indent="0" rtl="0">
              <a:spcBef>
                <a:spcPts val="0"/>
              </a:spcBef>
              <a:buFont typeface="Lora"/>
              <a:buNone/>
              <a:defRPr sz="2000" b="1">
                <a:highlight>
                  <a:srgbClr val="FFFFFF"/>
                </a:highlight>
                <a:latin typeface="Lora"/>
                <a:ea typeface="Lora"/>
                <a:cs typeface="Lora"/>
                <a:sym typeface="Lora"/>
              </a:defRPr>
            </a:lvl8pPr>
            <a:lvl9pPr lvl="8" indent="0" rtl="0">
              <a:spcBef>
                <a:spcPts val="0"/>
              </a:spcBef>
              <a:buFont typeface="Lora"/>
              <a:buNone/>
              <a:defRPr sz="2000" b="1">
                <a:highlight>
                  <a:srgbClr val="FFFFFF"/>
                </a:highlight>
                <a:latin typeface="Lora"/>
                <a:ea typeface="Lora"/>
                <a:cs typeface="Lora"/>
                <a:sym typeface="Lora"/>
              </a:defRPr>
            </a:lvl9pPr>
          </a:lstStyle>
          <a:p>
            <a:endParaRPr/>
          </a:p>
        </p:txBody>
      </p:sp>
      <p:sp>
        <p:nvSpPr>
          <p:cNvPr id="65" name="Shape 65"/>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66" name="Shape 66"/>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2105050" y="2238000"/>
            <a:ext cx="4933800" cy="819899"/>
          </a:xfrm>
          <a:prstGeom prst="rect">
            <a:avLst/>
          </a:prstGeom>
          <a:noFill/>
          <a:ln>
            <a:noFill/>
          </a:ln>
        </p:spPr>
        <p:txBody>
          <a:bodyPr lIns="91425" tIns="91425" rIns="91425" bIns="91425" anchor="b" anchorCtr="0"/>
          <a:lstStyle>
            <a:lvl1pPr marL="0" marR="0" lvl="0" indent="152400" algn="ctr" rtl="0">
              <a:lnSpc>
                <a:spcPct val="100000"/>
              </a:lnSpc>
              <a:spcBef>
                <a:spcPts val="0"/>
              </a:spcBef>
              <a:spcAft>
                <a:spcPts val="0"/>
              </a:spcAft>
              <a:buClr>
                <a:srgbClr val="FFCD00"/>
              </a:buClr>
              <a:buSzPct val="100000"/>
              <a:buFont typeface="Lora"/>
              <a:buChar char="◉"/>
              <a:defRPr sz="2400" b="0" i="1" u="none" strike="noStrike" cap="none">
                <a:solidFill>
                  <a:srgbClr val="000000"/>
                </a:solidFill>
                <a:latin typeface="Lora"/>
                <a:ea typeface="Lora"/>
                <a:cs typeface="Lora"/>
                <a:sym typeface="Lora"/>
              </a:defRPr>
            </a:lvl1pPr>
            <a:lvl2pPr marL="457200" marR="0" lvl="1" indent="0" algn="ctr" rtl="0">
              <a:lnSpc>
                <a:spcPct val="100000"/>
              </a:lnSpc>
              <a:spcBef>
                <a:spcPts val="0"/>
              </a:spcBef>
              <a:spcAft>
                <a:spcPts val="0"/>
              </a:spcAft>
              <a:buClr>
                <a:srgbClr val="FFCD00"/>
              </a:buClr>
              <a:buFont typeface="Lora"/>
              <a:buNone/>
              <a:defRPr sz="2000" b="0" i="1" u="none" strike="noStrike" cap="none">
                <a:solidFill>
                  <a:srgbClr val="000000"/>
                </a:solidFill>
                <a:latin typeface="Lora"/>
                <a:ea typeface="Lora"/>
                <a:cs typeface="Lora"/>
                <a:sym typeface="Lora"/>
              </a:defRPr>
            </a:lvl2pPr>
            <a:lvl3pPr marL="914400" marR="0" lvl="2" indent="0" algn="ctr" rtl="0">
              <a:lnSpc>
                <a:spcPct val="100000"/>
              </a:lnSpc>
              <a:spcBef>
                <a:spcPts val="0"/>
              </a:spcBef>
              <a:spcAft>
                <a:spcPts val="0"/>
              </a:spcAft>
              <a:buClr>
                <a:srgbClr val="FFCD00"/>
              </a:buClr>
              <a:buFont typeface="Lora"/>
              <a:buNone/>
              <a:defRPr sz="2000" b="0" i="1" u="none" strike="noStrike" cap="none">
                <a:solidFill>
                  <a:srgbClr val="000000"/>
                </a:solidFill>
                <a:latin typeface="Lora"/>
                <a:ea typeface="Lora"/>
                <a:cs typeface="Lora"/>
                <a:sym typeface="Lora"/>
              </a:defRPr>
            </a:lvl3pPr>
            <a:lvl4pPr marL="1371600" marR="0" lvl="3"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4pPr>
            <a:lvl5pPr marL="1828800" marR="0" lvl="4"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5pPr>
            <a:lvl6pPr marL="2286000" marR="0" lvl="5"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6pPr>
            <a:lvl7pPr marL="2743200" marR="0" lvl="6"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7pPr>
            <a:lvl8pPr marL="3200400" marR="0" lvl="7"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8pPr>
            <a:lvl9pPr marL="3657600" marR="0" lvl="8" indent="0" algn="ctr" rtl="0">
              <a:lnSpc>
                <a:spcPct val="100000"/>
              </a:lnSpc>
              <a:spcBef>
                <a:spcPts val="0"/>
              </a:spcBef>
              <a:spcAft>
                <a:spcPts val="0"/>
              </a:spcAft>
              <a:buClr>
                <a:srgbClr val="FFCD00"/>
              </a:buClr>
              <a:buFont typeface="Lora"/>
              <a:buNone/>
              <a:defRPr sz="2400" b="0" i="1" u="none" strike="noStrike" cap="none">
                <a:solidFill>
                  <a:srgbClr val="000000"/>
                </a:solidFill>
                <a:latin typeface="Lora"/>
                <a:ea typeface="Lora"/>
                <a:cs typeface="Lora"/>
                <a:sym typeface="Lora"/>
              </a:defRPr>
            </a:lvl9pPr>
          </a:lstStyle>
          <a:p>
            <a:endParaRPr/>
          </a:p>
        </p:txBody>
      </p:sp>
      <p:cxnSp>
        <p:nvCxnSpPr>
          <p:cNvPr id="69" name="Shape 69"/>
          <p:cNvCxnSpPr/>
          <p:nvPr/>
        </p:nvCxnSpPr>
        <p:spPr>
          <a:xfrm>
            <a:off x="4584075" y="3676500"/>
            <a:ext cx="0" cy="1480499"/>
          </a:xfrm>
          <a:prstGeom prst="straightConnector1">
            <a:avLst/>
          </a:prstGeom>
          <a:noFill/>
          <a:ln w="9525" cap="flat" cmpd="sng">
            <a:solidFill>
              <a:srgbClr val="CCCCCC"/>
            </a:solidFill>
            <a:prstDash val="solid"/>
            <a:round/>
            <a:headEnd type="none" w="med" len="med"/>
            <a:tailEnd type="none" w="med" len="med"/>
          </a:ln>
        </p:spPr>
      </p:cxnSp>
      <p:sp>
        <p:nvSpPr>
          <p:cNvPr id="70" name="Shape 70"/>
          <p:cNvSpPr/>
          <p:nvPr/>
        </p:nvSpPr>
        <p:spPr>
          <a:xfrm>
            <a:off x="4288500" y="3393000"/>
            <a:ext cx="566999" cy="5669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txBox="1"/>
          <p:nvPr/>
        </p:nvSpPr>
        <p:spPr>
          <a:xfrm>
            <a:off x="3593400" y="3412651"/>
            <a:ext cx="1957200" cy="6536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ora"/>
              <a:buNone/>
            </a:pPr>
            <a:r>
              <a:rPr lang="en" sz="3600" b="1" i="0" u="none" strike="noStrike" cap="none">
                <a:solidFill>
                  <a:srgbClr val="000000"/>
                </a:solidFill>
                <a:latin typeface="Lora"/>
                <a:ea typeface="Lora"/>
                <a:cs typeface="Lora"/>
                <a:sym typeface="Lora"/>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latin typeface="Lora"/>
                <a:ea typeface="Lora"/>
                <a:cs typeface="Lora"/>
                <a:sym typeface="Lora"/>
              </a:defRPr>
            </a:lvl2pPr>
            <a:lvl3pPr lvl="2" indent="0" rtl="0">
              <a:spcBef>
                <a:spcPts val="0"/>
              </a:spcBef>
              <a:buFont typeface="Lora"/>
              <a:buNone/>
              <a:defRPr sz="2000" b="1">
                <a:latin typeface="Lora"/>
                <a:ea typeface="Lora"/>
                <a:cs typeface="Lora"/>
                <a:sym typeface="Lora"/>
              </a:defRPr>
            </a:lvl3pPr>
            <a:lvl4pPr lvl="3" indent="0" rtl="0">
              <a:spcBef>
                <a:spcPts val="0"/>
              </a:spcBef>
              <a:buFont typeface="Lora"/>
              <a:buNone/>
              <a:defRPr sz="2000" b="1">
                <a:latin typeface="Lora"/>
                <a:ea typeface="Lora"/>
                <a:cs typeface="Lora"/>
                <a:sym typeface="Lora"/>
              </a:defRPr>
            </a:lvl4pPr>
            <a:lvl5pPr lvl="4" indent="0" rtl="0">
              <a:spcBef>
                <a:spcPts val="0"/>
              </a:spcBef>
              <a:buFont typeface="Lora"/>
              <a:buNone/>
              <a:defRPr sz="2000" b="1">
                <a:latin typeface="Lora"/>
                <a:ea typeface="Lora"/>
                <a:cs typeface="Lora"/>
                <a:sym typeface="Lora"/>
              </a:defRPr>
            </a:lvl5pPr>
            <a:lvl6pPr lvl="5" indent="0" rtl="0">
              <a:spcBef>
                <a:spcPts val="0"/>
              </a:spcBef>
              <a:buFont typeface="Lora"/>
              <a:buNone/>
              <a:defRPr sz="2000" b="1">
                <a:latin typeface="Lora"/>
                <a:ea typeface="Lora"/>
                <a:cs typeface="Lora"/>
                <a:sym typeface="Lora"/>
              </a:defRPr>
            </a:lvl6pPr>
            <a:lvl7pPr lvl="6" indent="0" rtl="0">
              <a:spcBef>
                <a:spcPts val="0"/>
              </a:spcBef>
              <a:buFont typeface="Lora"/>
              <a:buNone/>
              <a:defRPr sz="2000" b="1">
                <a:latin typeface="Lora"/>
                <a:ea typeface="Lora"/>
                <a:cs typeface="Lora"/>
                <a:sym typeface="Lora"/>
              </a:defRPr>
            </a:lvl7pPr>
            <a:lvl8pPr lvl="7" indent="0" rtl="0">
              <a:spcBef>
                <a:spcPts val="0"/>
              </a:spcBef>
              <a:buFont typeface="Lora"/>
              <a:buNone/>
              <a:defRPr sz="2000" b="1">
                <a:latin typeface="Lora"/>
                <a:ea typeface="Lora"/>
                <a:cs typeface="Lora"/>
                <a:sym typeface="Lora"/>
              </a:defRPr>
            </a:lvl8pPr>
            <a:lvl9pPr lvl="8" indent="0" rtl="0">
              <a:spcBef>
                <a:spcPts val="0"/>
              </a:spcBef>
              <a:buFont typeface="Lora"/>
              <a:buNone/>
              <a:defRPr sz="2000" b="1">
                <a:latin typeface="Lora"/>
                <a:ea typeface="Lora"/>
                <a:cs typeface="Lora"/>
                <a:sym typeface="Lora"/>
              </a:defRPr>
            </a:lvl9pPr>
          </a:lstStyle>
          <a:p>
            <a:endParaRPr/>
          </a:p>
        </p:txBody>
      </p:sp>
      <p:sp>
        <p:nvSpPr>
          <p:cNvPr id="74" name="Shape 74"/>
          <p:cNvSpPr txBox="1">
            <a:spLocks noGrp="1"/>
          </p:cNvSpPr>
          <p:nvPr>
            <p:ph type="body" idx="1"/>
          </p:nvPr>
        </p:nvSpPr>
        <p:spPr>
          <a:xfrm>
            <a:off x="1381250" y="1618700"/>
            <a:ext cx="3425400" cy="3231000"/>
          </a:xfrm>
          <a:prstGeom prst="rect">
            <a:avLst/>
          </a:prstGeom>
          <a:noFill/>
          <a:ln>
            <a:noFill/>
          </a:ln>
        </p:spPr>
        <p:txBody>
          <a:bodyPr lIns="91425" tIns="91425" rIns="91425" bIns="91425" anchor="t" anchorCtr="0"/>
          <a:lstStyle>
            <a:lvl1pPr marL="0" marR="0" lvl="0" indent="127000" algn="l" rtl="0">
              <a:lnSpc>
                <a:spcPct val="100000"/>
              </a:lnSpc>
              <a:spcBef>
                <a:spcPts val="0"/>
              </a:spcBef>
              <a:spcAft>
                <a:spcPts val="0"/>
              </a:spcAft>
              <a:buClr>
                <a:srgbClr val="FFCD00"/>
              </a:buClr>
              <a:buSzPct val="100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75" name="Shape 75"/>
          <p:cNvSpPr txBox="1">
            <a:spLocks noGrp="1"/>
          </p:cNvSpPr>
          <p:nvPr>
            <p:ph type="body" idx="2"/>
          </p:nvPr>
        </p:nvSpPr>
        <p:spPr>
          <a:xfrm>
            <a:off x="5012916" y="1618700"/>
            <a:ext cx="3425400" cy="3231000"/>
          </a:xfrm>
          <a:prstGeom prst="rect">
            <a:avLst/>
          </a:prstGeom>
          <a:noFill/>
          <a:ln>
            <a:noFill/>
          </a:ln>
        </p:spPr>
        <p:txBody>
          <a:bodyPr lIns="91425" tIns="91425" rIns="91425" bIns="91425" anchor="t" anchorCtr="0"/>
          <a:lstStyle>
            <a:lvl1pPr marL="0" marR="0" lvl="0" indent="127000" algn="l" rtl="0">
              <a:lnSpc>
                <a:spcPct val="100000"/>
              </a:lnSpc>
              <a:spcBef>
                <a:spcPts val="0"/>
              </a:spcBef>
              <a:spcAft>
                <a:spcPts val="0"/>
              </a:spcAft>
              <a:buClr>
                <a:srgbClr val="FFCD00"/>
              </a:buClr>
              <a:buSzPct val="100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76" name="Shape 7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77" name="Shape 77"/>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8" name="Shape 78"/>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cxnSp>
        <p:nvCxnSpPr>
          <p:cNvPr id="80" name="Shape 80"/>
          <p:cNvCxnSpPr/>
          <p:nvPr/>
        </p:nvCxnSpPr>
        <p:spPr>
          <a:xfrm>
            <a:off x="-6025" y="4513728"/>
            <a:ext cx="9161999" cy="0"/>
          </a:xfrm>
          <a:prstGeom prst="straightConnector1">
            <a:avLst/>
          </a:prstGeom>
          <a:noFill/>
          <a:ln w="9525" cap="flat" cmpd="sng">
            <a:solidFill>
              <a:srgbClr val="CCCCCC"/>
            </a:solidFill>
            <a:prstDash val="solid"/>
            <a:round/>
            <a:headEnd type="none" w="med" len="med"/>
            <a:tailEnd type="none" w="med" len="med"/>
          </a:ln>
        </p:spPr>
      </p:cxnSp>
      <p:sp>
        <p:nvSpPr>
          <p:cNvPr id="81" name="Shape 81"/>
          <p:cNvSpPr/>
          <p:nvPr/>
        </p:nvSpPr>
        <p:spPr>
          <a:xfrm>
            <a:off x="4293700" y="4235405"/>
            <a:ext cx="556499" cy="5564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996629" y="2003888"/>
            <a:ext cx="4523699" cy="11597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Lora"/>
              <a:buNone/>
              <a:defRPr sz="3600" b="1" i="0" u="none" strike="noStrike" cap="none">
                <a:solidFill>
                  <a:srgbClr val="000000"/>
                </a:solidFill>
                <a:latin typeface="Lora"/>
                <a:ea typeface="Lora"/>
                <a:cs typeface="Lora"/>
                <a:sym typeface="Lora"/>
              </a:defRPr>
            </a:lvl1pPr>
            <a:lvl2pPr lvl="1" indent="0" rtl="0">
              <a:spcBef>
                <a:spcPts val="0"/>
              </a:spcBef>
              <a:buFont typeface="Lora"/>
              <a:buNone/>
              <a:defRPr sz="3600" b="1">
                <a:latin typeface="Lora"/>
                <a:ea typeface="Lora"/>
                <a:cs typeface="Lora"/>
                <a:sym typeface="Lora"/>
              </a:defRPr>
            </a:lvl2pPr>
            <a:lvl3pPr lvl="2" indent="0" rtl="0">
              <a:spcBef>
                <a:spcPts val="0"/>
              </a:spcBef>
              <a:buFont typeface="Lora"/>
              <a:buNone/>
              <a:defRPr sz="3600" b="1">
                <a:latin typeface="Lora"/>
                <a:ea typeface="Lora"/>
                <a:cs typeface="Lora"/>
                <a:sym typeface="Lora"/>
              </a:defRPr>
            </a:lvl3pPr>
            <a:lvl4pPr lvl="3" indent="0" rtl="0">
              <a:spcBef>
                <a:spcPts val="0"/>
              </a:spcBef>
              <a:buFont typeface="Lora"/>
              <a:buNone/>
              <a:defRPr sz="3600" b="1">
                <a:latin typeface="Lora"/>
                <a:ea typeface="Lora"/>
                <a:cs typeface="Lora"/>
                <a:sym typeface="Lora"/>
              </a:defRPr>
            </a:lvl4pPr>
            <a:lvl5pPr lvl="4" indent="0" rtl="0">
              <a:spcBef>
                <a:spcPts val="0"/>
              </a:spcBef>
              <a:buFont typeface="Lora"/>
              <a:buNone/>
              <a:defRPr sz="3600" b="1">
                <a:latin typeface="Lora"/>
                <a:ea typeface="Lora"/>
                <a:cs typeface="Lora"/>
                <a:sym typeface="Lora"/>
              </a:defRPr>
            </a:lvl5pPr>
            <a:lvl6pPr lvl="5" indent="0" rtl="0">
              <a:spcBef>
                <a:spcPts val="0"/>
              </a:spcBef>
              <a:buFont typeface="Lora"/>
              <a:buNone/>
              <a:defRPr sz="3600" b="1">
                <a:latin typeface="Lora"/>
                <a:ea typeface="Lora"/>
                <a:cs typeface="Lora"/>
                <a:sym typeface="Lora"/>
              </a:defRPr>
            </a:lvl6pPr>
            <a:lvl7pPr lvl="6" indent="0" rtl="0">
              <a:spcBef>
                <a:spcPts val="0"/>
              </a:spcBef>
              <a:buFont typeface="Lora"/>
              <a:buNone/>
              <a:defRPr sz="3600" b="1">
                <a:latin typeface="Lora"/>
                <a:ea typeface="Lora"/>
                <a:cs typeface="Lora"/>
                <a:sym typeface="Lora"/>
              </a:defRPr>
            </a:lvl7pPr>
            <a:lvl8pPr lvl="7" indent="0" rtl="0">
              <a:spcBef>
                <a:spcPts val="0"/>
              </a:spcBef>
              <a:buFont typeface="Lora"/>
              <a:buNone/>
              <a:defRPr sz="3600" b="1">
                <a:latin typeface="Lora"/>
                <a:ea typeface="Lora"/>
                <a:cs typeface="Lora"/>
                <a:sym typeface="Lora"/>
              </a:defRPr>
            </a:lvl8pPr>
            <a:lvl9pPr lvl="8" indent="0" rtl="0">
              <a:spcBef>
                <a:spcPts val="0"/>
              </a:spcBef>
              <a:buFont typeface="Lora"/>
              <a:buNone/>
              <a:defRPr sz="3600" b="1">
                <a:latin typeface="Lora"/>
                <a:ea typeface="Lora"/>
                <a:cs typeface="Lora"/>
                <a:sym typeface="Lora"/>
              </a:defRPr>
            </a:lvl9pPr>
          </a:lstStyle>
          <a:p>
            <a:endParaRPr/>
          </a:p>
        </p:txBody>
      </p:sp>
      <p:cxnSp>
        <p:nvCxnSpPr>
          <p:cNvPr id="84" name="Shape 84"/>
          <p:cNvCxnSpPr/>
          <p:nvPr/>
        </p:nvCxnSpPr>
        <p:spPr>
          <a:xfrm>
            <a:off x="-6025" y="3676510"/>
            <a:ext cx="9161999" cy="0"/>
          </a:xfrm>
          <a:prstGeom prst="straightConnector1">
            <a:avLst/>
          </a:prstGeom>
          <a:noFill/>
          <a:ln w="9525" cap="flat" cmpd="sng">
            <a:solidFill>
              <a:srgbClr val="000000"/>
            </a:solidFill>
            <a:prstDash val="solid"/>
            <a:round/>
            <a:headEnd type="none" w="med" len="med"/>
            <a:tailEnd type="none" w="med" len="med"/>
          </a:ln>
        </p:spPr>
      </p:cxnSp>
      <p:sp>
        <p:nvSpPr>
          <p:cNvPr id="85" name="Shape 85"/>
          <p:cNvSpPr/>
          <p:nvPr/>
        </p:nvSpPr>
        <p:spPr>
          <a:xfrm>
            <a:off x="1117950" y="3393000"/>
            <a:ext cx="566999" cy="5669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381250" y="937125"/>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latin typeface="Lora"/>
                <a:ea typeface="Lora"/>
                <a:cs typeface="Lora"/>
                <a:sym typeface="Lora"/>
              </a:defRPr>
            </a:lvl2pPr>
            <a:lvl3pPr lvl="2" indent="0" rtl="0">
              <a:spcBef>
                <a:spcPts val="0"/>
              </a:spcBef>
              <a:buFont typeface="Lora"/>
              <a:buNone/>
              <a:defRPr sz="2000" b="1">
                <a:latin typeface="Lora"/>
                <a:ea typeface="Lora"/>
                <a:cs typeface="Lora"/>
                <a:sym typeface="Lora"/>
              </a:defRPr>
            </a:lvl3pPr>
            <a:lvl4pPr lvl="3" indent="0" rtl="0">
              <a:spcBef>
                <a:spcPts val="0"/>
              </a:spcBef>
              <a:buFont typeface="Lora"/>
              <a:buNone/>
              <a:defRPr sz="2000" b="1">
                <a:latin typeface="Lora"/>
                <a:ea typeface="Lora"/>
                <a:cs typeface="Lora"/>
                <a:sym typeface="Lora"/>
              </a:defRPr>
            </a:lvl4pPr>
            <a:lvl5pPr lvl="4" indent="0" rtl="0">
              <a:spcBef>
                <a:spcPts val="0"/>
              </a:spcBef>
              <a:buFont typeface="Lora"/>
              <a:buNone/>
              <a:defRPr sz="2000" b="1">
                <a:latin typeface="Lora"/>
                <a:ea typeface="Lora"/>
                <a:cs typeface="Lora"/>
                <a:sym typeface="Lora"/>
              </a:defRPr>
            </a:lvl5pPr>
            <a:lvl6pPr lvl="5" indent="0" rtl="0">
              <a:spcBef>
                <a:spcPts val="0"/>
              </a:spcBef>
              <a:buFont typeface="Lora"/>
              <a:buNone/>
              <a:defRPr sz="2000" b="1">
                <a:latin typeface="Lora"/>
                <a:ea typeface="Lora"/>
                <a:cs typeface="Lora"/>
                <a:sym typeface="Lora"/>
              </a:defRPr>
            </a:lvl6pPr>
            <a:lvl7pPr lvl="6" indent="0" rtl="0">
              <a:spcBef>
                <a:spcPts val="0"/>
              </a:spcBef>
              <a:buFont typeface="Lora"/>
              <a:buNone/>
              <a:defRPr sz="2000" b="1">
                <a:latin typeface="Lora"/>
                <a:ea typeface="Lora"/>
                <a:cs typeface="Lora"/>
                <a:sym typeface="Lora"/>
              </a:defRPr>
            </a:lvl7pPr>
            <a:lvl8pPr lvl="7" indent="0" rtl="0">
              <a:spcBef>
                <a:spcPts val="0"/>
              </a:spcBef>
              <a:buFont typeface="Lora"/>
              <a:buNone/>
              <a:defRPr sz="2000" b="1">
                <a:latin typeface="Lora"/>
                <a:ea typeface="Lora"/>
                <a:cs typeface="Lora"/>
                <a:sym typeface="Lora"/>
              </a:defRPr>
            </a:lvl8pPr>
            <a:lvl9pPr lvl="8" indent="0" rtl="0">
              <a:spcBef>
                <a:spcPts val="0"/>
              </a:spcBef>
              <a:buFont typeface="Lora"/>
              <a:buNone/>
              <a:defRPr sz="2000" b="1">
                <a:latin typeface="Lora"/>
                <a:ea typeface="Lora"/>
                <a:cs typeface="Lora"/>
                <a:sym typeface="Lora"/>
              </a:defRPr>
            </a:lvl9pPr>
          </a:lstStyle>
          <a:p>
            <a:endParaRPr/>
          </a:p>
        </p:txBody>
      </p:sp>
      <p:cxnSp>
        <p:nvCxnSpPr>
          <p:cNvPr id="88" name="Shape 8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89" name="Shape 89"/>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0" name="Shape 90"/>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aption">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1990450" y="4037375"/>
            <a:ext cx="5162999" cy="519599"/>
          </a:xfrm>
          <a:prstGeom prst="rect">
            <a:avLst/>
          </a:prstGeom>
          <a:noFill/>
          <a:ln>
            <a:noFill/>
          </a:ln>
        </p:spPr>
        <p:txBody>
          <a:bodyPr lIns="91425" tIns="91425" rIns="91425" bIns="91425" anchor="b" anchorCtr="0"/>
          <a:lstStyle>
            <a:lvl1pPr marL="0" marR="0" lvl="0" indent="0" algn="ctr" rtl="0">
              <a:lnSpc>
                <a:spcPct val="100000"/>
              </a:lnSpc>
              <a:spcBef>
                <a:spcPts val="360"/>
              </a:spcBef>
              <a:spcAft>
                <a:spcPts val="0"/>
              </a:spcAft>
              <a:buClr>
                <a:srgbClr val="FFCD00"/>
              </a:buClr>
              <a:buFont typeface="Lora"/>
              <a:buNone/>
              <a:defRPr sz="1400" b="0" i="1" u="none" strike="noStrike" cap="none">
                <a:solidFill>
                  <a:srgbClr val="000000"/>
                </a:solidFill>
                <a:latin typeface="Lora"/>
                <a:ea typeface="Lora"/>
                <a:cs typeface="Lora"/>
                <a:sym typeface="Lora"/>
              </a:defRPr>
            </a:lvl1pPr>
            <a:lvl2pPr marL="457200" marR="0" lvl="1"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93" name="Shape 93"/>
          <p:cNvCxnSpPr/>
          <p:nvPr/>
        </p:nvCxnSpPr>
        <p:spPr>
          <a:xfrm>
            <a:off x="-6025" y="4666128"/>
            <a:ext cx="9161999" cy="0"/>
          </a:xfrm>
          <a:prstGeom prst="straightConnector1">
            <a:avLst/>
          </a:prstGeom>
          <a:noFill/>
          <a:ln w="9525" cap="flat" cmpd="sng">
            <a:solidFill>
              <a:srgbClr val="CCCCCC"/>
            </a:solidFill>
            <a:prstDash val="solid"/>
            <a:round/>
            <a:headEnd type="none" w="med" len="med"/>
            <a:tailEnd type="none" w="med" len="med"/>
          </a:ln>
        </p:spPr>
      </p:cxnSp>
      <p:sp>
        <p:nvSpPr>
          <p:cNvPr id="94" name="Shape 94"/>
          <p:cNvSpPr/>
          <p:nvPr/>
        </p:nvSpPr>
        <p:spPr>
          <a:xfrm>
            <a:off x="4457400" y="4551496"/>
            <a:ext cx="229199" cy="2291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1381250" y="922666"/>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a:spcBef>
                <a:spcPts val="0"/>
              </a:spcBef>
              <a:buFont typeface="Lora"/>
              <a:buNone/>
              <a:defRPr sz="2000" b="1">
                <a:latin typeface="Lora"/>
                <a:ea typeface="Lora"/>
                <a:cs typeface="Lora"/>
                <a:sym typeface="Lora"/>
              </a:defRPr>
            </a:lvl2pPr>
            <a:lvl3pPr lvl="2" indent="0">
              <a:spcBef>
                <a:spcPts val="0"/>
              </a:spcBef>
              <a:buFont typeface="Lora"/>
              <a:buNone/>
              <a:defRPr sz="2000" b="1">
                <a:latin typeface="Lora"/>
                <a:ea typeface="Lora"/>
                <a:cs typeface="Lora"/>
                <a:sym typeface="Lora"/>
              </a:defRPr>
            </a:lvl3pPr>
            <a:lvl4pPr lvl="3" indent="0">
              <a:spcBef>
                <a:spcPts val="0"/>
              </a:spcBef>
              <a:buFont typeface="Lora"/>
              <a:buNone/>
              <a:defRPr sz="2000" b="1">
                <a:latin typeface="Lora"/>
                <a:ea typeface="Lora"/>
                <a:cs typeface="Lora"/>
                <a:sym typeface="Lora"/>
              </a:defRPr>
            </a:lvl4pPr>
            <a:lvl5pPr lvl="4" indent="0">
              <a:spcBef>
                <a:spcPts val="0"/>
              </a:spcBef>
              <a:buFont typeface="Lora"/>
              <a:buNone/>
              <a:defRPr sz="2000" b="1">
                <a:latin typeface="Lora"/>
                <a:ea typeface="Lora"/>
                <a:cs typeface="Lora"/>
                <a:sym typeface="Lora"/>
              </a:defRPr>
            </a:lvl5pPr>
            <a:lvl6pPr lvl="5" indent="0">
              <a:spcBef>
                <a:spcPts val="0"/>
              </a:spcBef>
              <a:buFont typeface="Lora"/>
              <a:buNone/>
              <a:defRPr sz="2000" b="1">
                <a:latin typeface="Lora"/>
                <a:ea typeface="Lora"/>
                <a:cs typeface="Lora"/>
                <a:sym typeface="Lora"/>
              </a:defRPr>
            </a:lvl6pPr>
            <a:lvl7pPr lvl="6" indent="0">
              <a:spcBef>
                <a:spcPts val="0"/>
              </a:spcBef>
              <a:buFont typeface="Lora"/>
              <a:buNone/>
              <a:defRPr sz="2000" b="1">
                <a:latin typeface="Lora"/>
                <a:ea typeface="Lora"/>
                <a:cs typeface="Lora"/>
                <a:sym typeface="Lora"/>
              </a:defRPr>
            </a:lvl7pPr>
            <a:lvl8pPr lvl="7" indent="0">
              <a:spcBef>
                <a:spcPts val="0"/>
              </a:spcBef>
              <a:buFont typeface="Lora"/>
              <a:buNone/>
              <a:defRPr sz="2000" b="1">
                <a:latin typeface="Lora"/>
                <a:ea typeface="Lora"/>
                <a:cs typeface="Lora"/>
                <a:sym typeface="Lora"/>
              </a:defRPr>
            </a:lvl8pPr>
            <a:lvl9pPr lvl="8" indent="0">
              <a:spcBef>
                <a:spcPts val="0"/>
              </a:spcBef>
              <a:buFont typeface="Lora"/>
              <a:buNone/>
              <a:defRPr sz="2000" b="1">
                <a:latin typeface="Lora"/>
                <a:ea typeface="Lora"/>
                <a:cs typeface="Lora"/>
                <a:sym typeface="Lora"/>
              </a:defRPr>
            </a:lvl9pPr>
          </a:lstStyle>
          <a:p>
            <a:endParaRPr/>
          </a:p>
        </p:txBody>
      </p:sp>
      <p:sp>
        <p:nvSpPr>
          <p:cNvPr id="14" name="Shape 14"/>
          <p:cNvSpPr txBox="1">
            <a:spLocks noGrp="1"/>
          </p:cNvSpPr>
          <p:nvPr>
            <p:ph type="body" idx="1"/>
          </p:nvPr>
        </p:nvSpPr>
        <p:spPr>
          <a:xfrm>
            <a:off x="1381250" y="1618700"/>
            <a:ext cx="3425400" cy="3231000"/>
          </a:xfrm>
          <a:prstGeom prst="rect">
            <a:avLst/>
          </a:prstGeom>
          <a:noFill/>
          <a:ln>
            <a:noFill/>
          </a:ln>
        </p:spPr>
        <p:txBody>
          <a:bodyPr lIns="91425" tIns="91425" rIns="91425" bIns="91425" anchor="t" anchorCtr="0"/>
          <a:lstStyle>
            <a:lvl1pPr marL="0" marR="0" lvl="0" indent="254000" algn="l" rtl="0">
              <a:lnSpc>
                <a:spcPct val="100000"/>
              </a:lnSpc>
              <a:spcBef>
                <a:spcPts val="0"/>
              </a:spcBef>
              <a:spcAft>
                <a:spcPts val="0"/>
              </a:spcAft>
              <a:buClr>
                <a:srgbClr val="FFCD00"/>
              </a:buClr>
              <a:buSzPct val="100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15" name="Shape 15"/>
          <p:cNvSpPr txBox="1">
            <a:spLocks noGrp="1"/>
          </p:cNvSpPr>
          <p:nvPr>
            <p:ph type="body" idx="2"/>
          </p:nvPr>
        </p:nvSpPr>
        <p:spPr>
          <a:xfrm>
            <a:off x="5012916" y="1618700"/>
            <a:ext cx="3425400" cy="3231000"/>
          </a:xfrm>
          <a:prstGeom prst="rect">
            <a:avLst/>
          </a:prstGeom>
          <a:noFill/>
          <a:ln>
            <a:noFill/>
          </a:ln>
        </p:spPr>
        <p:txBody>
          <a:bodyPr lIns="91425" tIns="91425" rIns="91425" bIns="91425" anchor="t" anchorCtr="0"/>
          <a:lstStyle>
            <a:lvl1pPr marL="0" marR="0" lvl="0" indent="254000" algn="l" rtl="0">
              <a:lnSpc>
                <a:spcPct val="100000"/>
              </a:lnSpc>
              <a:spcBef>
                <a:spcPts val="0"/>
              </a:spcBef>
              <a:spcAft>
                <a:spcPts val="0"/>
              </a:spcAft>
              <a:buClr>
                <a:srgbClr val="FFCD00"/>
              </a:buClr>
              <a:buSzPct val="100000"/>
              <a:buFont typeface="Quattrocento Sans"/>
              <a:buChar char="◉"/>
              <a:defRPr sz="20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16" name="Shape 1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17" name="Shape 17"/>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8" name="Shape 18"/>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ubtitle">
    <p:spTree>
      <p:nvGrpSpPr>
        <p:cNvPr id="1" name="Shape 19"/>
        <p:cNvGrpSpPr/>
        <p:nvPr/>
      </p:nvGrpSpPr>
      <p:grpSpPr>
        <a:xfrm>
          <a:off x="0" y="0"/>
          <a:ext cx="0" cy="0"/>
          <a:chOff x="0" y="0"/>
          <a:chExt cx="0" cy="0"/>
        </a:xfrm>
      </p:grpSpPr>
      <p:sp>
        <p:nvSpPr>
          <p:cNvPr id="20" name="Shape 20"/>
          <p:cNvSpPr txBox="1">
            <a:spLocks noGrp="1"/>
          </p:cNvSpPr>
          <p:nvPr>
            <p:ph type="subTitle" idx="1"/>
          </p:nvPr>
        </p:nvSpPr>
        <p:spPr>
          <a:xfrm>
            <a:off x="2022300" y="2815923"/>
            <a:ext cx="5591400" cy="78479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Quattrocento Sans"/>
              <a:buNone/>
              <a:defRPr sz="1400" b="0" i="0" u="none" strike="noStrike" cap="none">
                <a:solidFill>
                  <a:srgbClr val="000000"/>
                </a:solidFill>
                <a:highlight>
                  <a:srgbClr val="FFCD00"/>
                </a:highlight>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9pPr>
          </a:lstStyle>
          <a:p>
            <a:endParaRPr/>
          </a:p>
        </p:txBody>
      </p:sp>
      <p:cxnSp>
        <p:nvCxnSpPr>
          <p:cNvPr id="21" name="Shape 21"/>
          <p:cNvCxnSpPr/>
          <p:nvPr/>
        </p:nvCxnSpPr>
        <p:spPr>
          <a:xfrm>
            <a:off x="-6025" y="2571759"/>
            <a:ext cx="1984499" cy="0"/>
          </a:xfrm>
          <a:prstGeom prst="straightConnector1">
            <a:avLst/>
          </a:prstGeom>
          <a:noFill/>
          <a:ln w="9525" cap="flat" cmpd="sng">
            <a:solidFill>
              <a:srgbClr val="CCCCCC"/>
            </a:solidFill>
            <a:prstDash val="solid"/>
            <a:round/>
            <a:headEnd type="none" w="med" len="med"/>
            <a:tailEnd type="none" w="med" len="med"/>
          </a:ln>
        </p:spPr>
      </p:cxnSp>
      <p:sp>
        <p:nvSpPr>
          <p:cNvPr id="22" name="Shape 22"/>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txBox="1">
            <a:spLocks noGrp="1"/>
          </p:cNvSpPr>
          <p:nvPr>
            <p:ph type="ctrTitle"/>
          </p:nvPr>
        </p:nvSpPr>
        <p:spPr>
          <a:xfrm>
            <a:off x="2022225" y="1693523"/>
            <a:ext cx="3787799" cy="115979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Lora"/>
              <a:buNone/>
              <a:defRPr sz="3000" b="1" i="0" u="none" strike="noStrike" cap="none">
                <a:solidFill>
                  <a:srgbClr val="000000"/>
                </a:solidFill>
                <a:latin typeface="Lora"/>
                <a:ea typeface="Lora"/>
                <a:cs typeface="Lora"/>
                <a:sym typeface="Lora"/>
              </a:defRPr>
            </a:lvl1pPr>
            <a:lvl2pPr lvl="1" indent="0" rtl="0">
              <a:spcBef>
                <a:spcPts val="0"/>
              </a:spcBef>
              <a:buFont typeface="Lora"/>
              <a:buNone/>
              <a:defRPr sz="3000" b="1">
                <a:latin typeface="Lora"/>
                <a:ea typeface="Lora"/>
                <a:cs typeface="Lora"/>
                <a:sym typeface="Lora"/>
              </a:defRPr>
            </a:lvl2pPr>
            <a:lvl3pPr lvl="2" indent="0" rtl="0">
              <a:spcBef>
                <a:spcPts val="0"/>
              </a:spcBef>
              <a:buFont typeface="Lora"/>
              <a:buNone/>
              <a:defRPr sz="3000" b="1">
                <a:latin typeface="Lora"/>
                <a:ea typeface="Lora"/>
                <a:cs typeface="Lora"/>
                <a:sym typeface="Lora"/>
              </a:defRPr>
            </a:lvl3pPr>
            <a:lvl4pPr lvl="3" indent="0" rtl="0">
              <a:spcBef>
                <a:spcPts val="0"/>
              </a:spcBef>
              <a:buFont typeface="Lora"/>
              <a:buNone/>
              <a:defRPr sz="3000" b="1">
                <a:latin typeface="Lora"/>
                <a:ea typeface="Lora"/>
                <a:cs typeface="Lora"/>
                <a:sym typeface="Lora"/>
              </a:defRPr>
            </a:lvl4pPr>
            <a:lvl5pPr lvl="4" indent="0" rtl="0">
              <a:spcBef>
                <a:spcPts val="0"/>
              </a:spcBef>
              <a:buFont typeface="Lora"/>
              <a:buNone/>
              <a:defRPr sz="3000" b="1">
                <a:latin typeface="Lora"/>
                <a:ea typeface="Lora"/>
                <a:cs typeface="Lora"/>
                <a:sym typeface="Lora"/>
              </a:defRPr>
            </a:lvl5pPr>
            <a:lvl6pPr lvl="5" indent="0" rtl="0">
              <a:spcBef>
                <a:spcPts val="0"/>
              </a:spcBef>
              <a:buFont typeface="Lora"/>
              <a:buNone/>
              <a:defRPr sz="3000" b="1">
                <a:latin typeface="Lora"/>
                <a:ea typeface="Lora"/>
                <a:cs typeface="Lora"/>
                <a:sym typeface="Lora"/>
              </a:defRPr>
            </a:lvl6pPr>
            <a:lvl7pPr lvl="6" indent="0" rtl="0">
              <a:spcBef>
                <a:spcPts val="0"/>
              </a:spcBef>
              <a:buFont typeface="Lora"/>
              <a:buNone/>
              <a:defRPr sz="3000" b="1">
                <a:latin typeface="Lora"/>
                <a:ea typeface="Lora"/>
                <a:cs typeface="Lora"/>
                <a:sym typeface="Lora"/>
              </a:defRPr>
            </a:lvl7pPr>
            <a:lvl8pPr lvl="7" indent="0" rtl="0">
              <a:spcBef>
                <a:spcPts val="0"/>
              </a:spcBef>
              <a:buFont typeface="Lora"/>
              <a:buNone/>
              <a:defRPr sz="3000" b="1">
                <a:latin typeface="Lora"/>
                <a:ea typeface="Lora"/>
                <a:cs typeface="Lora"/>
                <a:sym typeface="Lora"/>
              </a:defRPr>
            </a:lvl8pPr>
            <a:lvl9pPr lvl="8" indent="0" rtl="0">
              <a:spcBef>
                <a:spcPts val="0"/>
              </a:spcBef>
              <a:buFont typeface="Lora"/>
              <a:buNone/>
              <a:defRPr sz="3000" b="1">
                <a:latin typeface="Lora"/>
                <a:ea typeface="Lora"/>
                <a:cs typeface="Lora"/>
                <a:sym typeface="Lora"/>
              </a:defRPr>
            </a:lvl9pPr>
          </a:lstStyle>
          <a:p>
            <a:endParaRPr/>
          </a:p>
        </p:txBody>
      </p:sp>
      <p:cxnSp>
        <p:nvCxnSpPr>
          <p:cNvPr id="24" name="Shape 24"/>
          <p:cNvCxnSpPr/>
          <p:nvPr/>
        </p:nvCxnSpPr>
        <p:spPr>
          <a:xfrm>
            <a:off x="5898975" y="2571750"/>
            <a:ext cx="32510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5"/>
        <p:cNvGrpSpPr/>
        <p:nvPr/>
      </p:nvGrpSpPr>
      <p:grpSpPr>
        <a:xfrm>
          <a:off x="0" y="0"/>
          <a:ext cx="0" cy="0"/>
          <a:chOff x="0" y="0"/>
          <a:chExt cx="0" cy="0"/>
        </a:xfrm>
      </p:grpSpPr>
      <p:cxnSp>
        <p:nvCxnSpPr>
          <p:cNvPr id="26" name="Shape 2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7" name="Shape 27"/>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txBox="1">
            <a:spLocks noGrp="1"/>
          </p:cNvSpPr>
          <p:nvPr>
            <p:ph type="title"/>
          </p:nvPr>
        </p:nvSpPr>
        <p:spPr>
          <a:xfrm>
            <a:off x="1381250" y="922666"/>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highlight>
                  <a:srgbClr val="FFFFFF"/>
                </a:highlight>
                <a:latin typeface="Lora"/>
                <a:ea typeface="Lora"/>
                <a:cs typeface="Lora"/>
                <a:sym typeface="Lora"/>
              </a:defRPr>
            </a:lvl2pPr>
            <a:lvl3pPr lvl="2" indent="0" rtl="0">
              <a:spcBef>
                <a:spcPts val="0"/>
              </a:spcBef>
              <a:buFont typeface="Lora"/>
              <a:buNone/>
              <a:defRPr sz="2000" b="1">
                <a:highlight>
                  <a:srgbClr val="FFFFFF"/>
                </a:highlight>
                <a:latin typeface="Lora"/>
                <a:ea typeface="Lora"/>
                <a:cs typeface="Lora"/>
                <a:sym typeface="Lora"/>
              </a:defRPr>
            </a:lvl3pPr>
            <a:lvl4pPr lvl="3" indent="0" rtl="0">
              <a:spcBef>
                <a:spcPts val="0"/>
              </a:spcBef>
              <a:buFont typeface="Lora"/>
              <a:buNone/>
              <a:defRPr sz="2000" b="1">
                <a:highlight>
                  <a:srgbClr val="FFFFFF"/>
                </a:highlight>
                <a:latin typeface="Lora"/>
                <a:ea typeface="Lora"/>
                <a:cs typeface="Lora"/>
                <a:sym typeface="Lora"/>
              </a:defRPr>
            </a:lvl4pPr>
            <a:lvl5pPr lvl="4" indent="0" rtl="0">
              <a:spcBef>
                <a:spcPts val="0"/>
              </a:spcBef>
              <a:buFont typeface="Lora"/>
              <a:buNone/>
              <a:defRPr sz="2000" b="1">
                <a:highlight>
                  <a:srgbClr val="FFFFFF"/>
                </a:highlight>
                <a:latin typeface="Lora"/>
                <a:ea typeface="Lora"/>
                <a:cs typeface="Lora"/>
                <a:sym typeface="Lora"/>
              </a:defRPr>
            </a:lvl5pPr>
            <a:lvl6pPr lvl="5" indent="0" rtl="0">
              <a:spcBef>
                <a:spcPts val="0"/>
              </a:spcBef>
              <a:buFont typeface="Lora"/>
              <a:buNone/>
              <a:defRPr sz="2000" b="1">
                <a:highlight>
                  <a:srgbClr val="FFFFFF"/>
                </a:highlight>
                <a:latin typeface="Lora"/>
                <a:ea typeface="Lora"/>
                <a:cs typeface="Lora"/>
                <a:sym typeface="Lora"/>
              </a:defRPr>
            </a:lvl6pPr>
            <a:lvl7pPr lvl="6" indent="0" rtl="0">
              <a:spcBef>
                <a:spcPts val="0"/>
              </a:spcBef>
              <a:buFont typeface="Lora"/>
              <a:buNone/>
              <a:defRPr sz="2000" b="1">
                <a:highlight>
                  <a:srgbClr val="FFFFFF"/>
                </a:highlight>
                <a:latin typeface="Lora"/>
                <a:ea typeface="Lora"/>
                <a:cs typeface="Lora"/>
                <a:sym typeface="Lora"/>
              </a:defRPr>
            </a:lvl7pPr>
            <a:lvl8pPr lvl="7" indent="0" rtl="0">
              <a:spcBef>
                <a:spcPts val="0"/>
              </a:spcBef>
              <a:buFont typeface="Lora"/>
              <a:buNone/>
              <a:defRPr sz="2000" b="1">
                <a:highlight>
                  <a:srgbClr val="FFFFFF"/>
                </a:highlight>
                <a:latin typeface="Lora"/>
                <a:ea typeface="Lora"/>
                <a:cs typeface="Lora"/>
                <a:sym typeface="Lora"/>
              </a:defRPr>
            </a:lvl8pPr>
            <a:lvl9pPr lvl="8" indent="0" rtl="0">
              <a:spcBef>
                <a:spcPts val="0"/>
              </a:spcBef>
              <a:buFont typeface="Lora"/>
              <a:buNone/>
              <a:defRPr sz="2000" b="1">
                <a:highlight>
                  <a:srgbClr val="FFFFFF"/>
                </a:highlight>
                <a:latin typeface="Lora"/>
                <a:ea typeface="Lora"/>
                <a:cs typeface="Lora"/>
                <a:sym typeface="Lora"/>
              </a:defRPr>
            </a:lvl9pPr>
          </a:lstStyle>
          <a:p>
            <a:endParaRPr/>
          </a:p>
        </p:txBody>
      </p:sp>
      <p:sp>
        <p:nvSpPr>
          <p:cNvPr id="29" name="Shape 29"/>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marL="0" marR="0" lvl="0" indent="30480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30" name="Shape 30"/>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2"/>
        <p:cNvGrpSpPr/>
        <p:nvPr/>
      </p:nvGrpSpPr>
      <p:grpSpPr>
        <a:xfrm>
          <a:off x="0" y="0"/>
          <a:ext cx="0" cy="0"/>
          <a:chOff x="0" y="0"/>
          <a:chExt cx="0" cy="0"/>
        </a:xfrm>
      </p:grpSpPr>
      <p:cxnSp>
        <p:nvCxnSpPr>
          <p:cNvPr id="33" name="Shape 33"/>
          <p:cNvCxnSpPr/>
          <p:nvPr/>
        </p:nvCxnSpPr>
        <p:spPr>
          <a:xfrm>
            <a:off x="-6025" y="4513728"/>
            <a:ext cx="9161998" cy="0"/>
          </a:xfrm>
          <a:prstGeom prst="straightConnector1">
            <a:avLst/>
          </a:prstGeom>
          <a:noFill/>
          <a:ln w="9525" cap="flat" cmpd="sng">
            <a:solidFill>
              <a:srgbClr val="CCCCCC"/>
            </a:solidFill>
            <a:prstDash val="solid"/>
            <a:round/>
            <a:headEnd type="none" w="med" len="med"/>
            <a:tailEnd type="none" w="med" len="med"/>
          </a:ln>
        </p:spPr>
      </p:cxnSp>
      <p:sp>
        <p:nvSpPr>
          <p:cNvPr id="34" name="Shape 34"/>
          <p:cNvSpPr/>
          <p:nvPr/>
        </p:nvSpPr>
        <p:spPr>
          <a:xfrm>
            <a:off x="4293700" y="4235405"/>
            <a:ext cx="556499" cy="5564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381250" y="922666"/>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latin typeface="Lora"/>
                <a:ea typeface="Lora"/>
                <a:cs typeface="Lora"/>
                <a:sym typeface="Lora"/>
              </a:defRPr>
            </a:lvl2pPr>
            <a:lvl3pPr lvl="2" indent="0" rtl="0">
              <a:spcBef>
                <a:spcPts val="0"/>
              </a:spcBef>
              <a:buFont typeface="Lora"/>
              <a:buNone/>
              <a:defRPr sz="2000" b="1">
                <a:latin typeface="Lora"/>
                <a:ea typeface="Lora"/>
                <a:cs typeface="Lora"/>
                <a:sym typeface="Lora"/>
              </a:defRPr>
            </a:lvl3pPr>
            <a:lvl4pPr lvl="3" indent="0" rtl="0">
              <a:spcBef>
                <a:spcPts val="0"/>
              </a:spcBef>
              <a:buFont typeface="Lora"/>
              <a:buNone/>
              <a:defRPr sz="2000" b="1">
                <a:latin typeface="Lora"/>
                <a:ea typeface="Lora"/>
                <a:cs typeface="Lora"/>
                <a:sym typeface="Lora"/>
              </a:defRPr>
            </a:lvl4pPr>
            <a:lvl5pPr lvl="4" indent="0" rtl="0">
              <a:spcBef>
                <a:spcPts val="0"/>
              </a:spcBef>
              <a:buFont typeface="Lora"/>
              <a:buNone/>
              <a:defRPr sz="2000" b="1">
                <a:latin typeface="Lora"/>
                <a:ea typeface="Lora"/>
                <a:cs typeface="Lora"/>
                <a:sym typeface="Lora"/>
              </a:defRPr>
            </a:lvl5pPr>
            <a:lvl6pPr lvl="5" indent="0" rtl="0">
              <a:spcBef>
                <a:spcPts val="0"/>
              </a:spcBef>
              <a:buFont typeface="Lora"/>
              <a:buNone/>
              <a:defRPr sz="2000" b="1">
                <a:latin typeface="Lora"/>
                <a:ea typeface="Lora"/>
                <a:cs typeface="Lora"/>
                <a:sym typeface="Lora"/>
              </a:defRPr>
            </a:lvl6pPr>
            <a:lvl7pPr lvl="6" indent="0" rtl="0">
              <a:spcBef>
                <a:spcPts val="0"/>
              </a:spcBef>
              <a:buFont typeface="Lora"/>
              <a:buNone/>
              <a:defRPr sz="2000" b="1">
                <a:latin typeface="Lora"/>
                <a:ea typeface="Lora"/>
                <a:cs typeface="Lora"/>
                <a:sym typeface="Lora"/>
              </a:defRPr>
            </a:lvl7pPr>
            <a:lvl8pPr lvl="7" indent="0" rtl="0">
              <a:spcBef>
                <a:spcPts val="0"/>
              </a:spcBef>
              <a:buFont typeface="Lora"/>
              <a:buNone/>
              <a:defRPr sz="2000" b="1">
                <a:latin typeface="Lora"/>
                <a:ea typeface="Lora"/>
                <a:cs typeface="Lora"/>
                <a:sym typeface="Lora"/>
              </a:defRPr>
            </a:lvl8pPr>
            <a:lvl9pPr lvl="8" indent="0" rtl="0">
              <a:spcBef>
                <a:spcPts val="0"/>
              </a:spcBef>
              <a:buFont typeface="Lora"/>
              <a:buNone/>
              <a:defRPr sz="2000" b="1">
                <a:latin typeface="Lora"/>
                <a:ea typeface="Lora"/>
                <a:cs typeface="Lora"/>
                <a:sym typeface="Lora"/>
              </a:defRPr>
            </a:lvl9pPr>
          </a:lstStyle>
          <a:p>
            <a:endParaRPr/>
          </a:p>
        </p:txBody>
      </p:sp>
      <p:sp>
        <p:nvSpPr>
          <p:cNvPr id="37" name="Shape 37"/>
          <p:cNvSpPr txBox="1">
            <a:spLocks noGrp="1"/>
          </p:cNvSpPr>
          <p:nvPr>
            <p:ph type="body" idx="1"/>
          </p:nvPr>
        </p:nvSpPr>
        <p:spPr>
          <a:xfrm>
            <a:off x="1381250" y="1651075"/>
            <a:ext cx="2333998" cy="3122398"/>
          </a:xfrm>
          <a:prstGeom prst="rect">
            <a:avLst/>
          </a:prstGeom>
          <a:noFill/>
          <a:ln>
            <a:noFill/>
          </a:ln>
        </p:spPr>
        <p:txBody>
          <a:bodyPr lIns="91425" tIns="91425" rIns="91425" bIns="91425" anchor="t" anchorCtr="0"/>
          <a:lstStyle>
            <a:lvl1pPr marL="0" marR="0" lvl="0" indent="2286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38" name="Shape 38"/>
          <p:cNvSpPr txBox="1">
            <a:spLocks noGrp="1"/>
          </p:cNvSpPr>
          <p:nvPr>
            <p:ph type="body" idx="2"/>
          </p:nvPr>
        </p:nvSpPr>
        <p:spPr>
          <a:xfrm>
            <a:off x="3834910" y="1651075"/>
            <a:ext cx="2333998" cy="3122398"/>
          </a:xfrm>
          <a:prstGeom prst="rect">
            <a:avLst/>
          </a:prstGeom>
          <a:noFill/>
          <a:ln>
            <a:noFill/>
          </a:ln>
        </p:spPr>
        <p:txBody>
          <a:bodyPr lIns="91425" tIns="91425" rIns="91425" bIns="91425" anchor="t" anchorCtr="0"/>
          <a:lstStyle>
            <a:lvl1pPr marL="0" marR="0" lvl="0" indent="2286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39" name="Shape 39"/>
          <p:cNvSpPr txBox="1">
            <a:spLocks noGrp="1"/>
          </p:cNvSpPr>
          <p:nvPr>
            <p:ph type="body" idx="3"/>
          </p:nvPr>
        </p:nvSpPr>
        <p:spPr>
          <a:xfrm>
            <a:off x="6288573" y="1651075"/>
            <a:ext cx="2333998" cy="3122398"/>
          </a:xfrm>
          <a:prstGeom prst="rect">
            <a:avLst/>
          </a:prstGeom>
          <a:noFill/>
          <a:ln>
            <a:noFill/>
          </a:ln>
        </p:spPr>
        <p:txBody>
          <a:bodyPr lIns="91425" tIns="91425" rIns="91425" bIns="91425" anchor="t" anchorCtr="0"/>
          <a:lstStyle>
            <a:lvl1pPr marL="0" marR="0" lvl="0" indent="2286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40" name="Shape 40"/>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1" name="Shape 41"/>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2" name="Shape 42"/>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ubtitle">
    <p:spTree>
      <p:nvGrpSpPr>
        <p:cNvPr id="1" name="Shape 46"/>
        <p:cNvGrpSpPr/>
        <p:nvPr/>
      </p:nvGrpSpPr>
      <p:grpSpPr>
        <a:xfrm>
          <a:off x="0" y="0"/>
          <a:ext cx="0" cy="0"/>
          <a:chOff x="0" y="0"/>
          <a:chExt cx="0" cy="0"/>
        </a:xfrm>
      </p:grpSpPr>
      <p:sp>
        <p:nvSpPr>
          <p:cNvPr id="47" name="Shape 47"/>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Quattrocento Sans"/>
              <a:buNone/>
              <a:defRPr sz="1400" b="0" i="0" u="none" strike="noStrike" cap="none">
                <a:solidFill>
                  <a:srgbClr val="000000"/>
                </a:solidFill>
                <a:highlight>
                  <a:srgbClr val="FFCD00"/>
                </a:highlight>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chemeClr val="dk2"/>
              </a:buClr>
              <a:buFont typeface="Quattrocento Sans"/>
              <a:buNone/>
              <a:defRPr sz="1400" b="0" i="0" u="none" strike="noStrike" cap="none">
                <a:solidFill>
                  <a:schemeClr val="dk2"/>
                </a:solidFill>
                <a:highlight>
                  <a:srgbClr val="FFCD00"/>
                </a:highlight>
                <a:latin typeface="Quattrocento Sans"/>
                <a:ea typeface="Quattrocento Sans"/>
                <a:cs typeface="Quattrocento Sans"/>
                <a:sym typeface="Quattrocento Sans"/>
              </a:defRPr>
            </a:lvl9pPr>
          </a:lstStyle>
          <a:p>
            <a:endParaRPr/>
          </a:p>
        </p:txBody>
      </p:sp>
      <p:cxnSp>
        <p:nvCxnSpPr>
          <p:cNvPr id="48" name="Shape 48"/>
          <p:cNvCxnSpPr/>
          <p:nvPr/>
        </p:nvCxnSpPr>
        <p:spPr>
          <a:xfrm>
            <a:off x="-6025" y="2571760"/>
            <a:ext cx="1984499" cy="0"/>
          </a:xfrm>
          <a:prstGeom prst="straightConnector1">
            <a:avLst/>
          </a:prstGeom>
          <a:noFill/>
          <a:ln w="9525" cap="flat" cmpd="sng">
            <a:solidFill>
              <a:srgbClr val="CCCCCC"/>
            </a:solidFill>
            <a:prstDash val="solid"/>
            <a:round/>
            <a:headEnd type="none" w="med" len="med"/>
            <a:tailEnd type="none" w="med" len="med"/>
          </a:ln>
        </p:spPr>
      </p:cxnSp>
      <p:sp>
        <p:nvSpPr>
          <p:cNvPr id="49" name="Shape 49"/>
          <p:cNvSpPr/>
          <p:nvPr/>
        </p:nvSpPr>
        <p:spPr>
          <a:xfrm>
            <a:off x="1117950" y="2288250"/>
            <a:ext cx="566999" cy="5669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txBox="1">
            <a:spLocks noGrp="1"/>
          </p:cNvSpPr>
          <p:nvPr>
            <p:ph type="ctrTitle"/>
          </p:nvPr>
        </p:nvSpPr>
        <p:spPr>
          <a:xfrm>
            <a:off x="2022225" y="1693523"/>
            <a:ext cx="3787799" cy="11597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Lora"/>
              <a:buNone/>
              <a:defRPr sz="3000" b="1" i="0" u="none" strike="noStrike" cap="none">
                <a:solidFill>
                  <a:srgbClr val="000000"/>
                </a:solidFill>
                <a:latin typeface="Lora"/>
                <a:ea typeface="Lora"/>
                <a:cs typeface="Lora"/>
                <a:sym typeface="Lora"/>
              </a:defRPr>
            </a:lvl1pPr>
            <a:lvl2pPr lvl="1" indent="0" rtl="0">
              <a:spcBef>
                <a:spcPts val="0"/>
              </a:spcBef>
              <a:buFont typeface="Lora"/>
              <a:buNone/>
              <a:defRPr sz="3000" b="1">
                <a:latin typeface="Lora"/>
                <a:ea typeface="Lora"/>
                <a:cs typeface="Lora"/>
                <a:sym typeface="Lora"/>
              </a:defRPr>
            </a:lvl2pPr>
            <a:lvl3pPr lvl="2" indent="0" rtl="0">
              <a:spcBef>
                <a:spcPts val="0"/>
              </a:spcBef>
              <a:buFont typeface="Lora"/>
              <a:buNone/>
              <a:defRPr sz="3000" b="1">
                <a:latin typeface="Lora"/>
                <a:ea typeface="Lora"/>
                <a:cs typeface="Lora"/>
                <a:sym typeface="Lora"/>
              </a:defRPr>
            </a:lvl3pPr>
            <a:lvl4pPr lvl="3" indent="0" rtl="0">
              <a:spcBef>
                <a:spcPts val="0"/>
              </a:spcBef>
              <a:buFont typeface="Lora"/>
              <a:buNone/>
              <a:defRPr sz="3000" b="1">
                <a:latin typeface="Lora"/>
                <a:ea typeface="Lora"/>
                <a:cs typeface="Lora"/>
                <a:sym typeface="Lora"/>
              </a:defRPr>
            </a:lvl4pPr>
            <a:lvl5pPr lvl="4" indent="0" rtl="0">
              <a:spcBef>
                <a:spcPts val="0"/>
              </a:spcBef>
              <a:buFont typeface="Lora"/>
              <a:buNone/>
              <a:defRPr sz="3000" b="1">
                <a:latin typeface="Lora"/>
                <a:ea typeface="Lora"/>
                <a:cs typeface="Lora"/>
                <a:sym typeface="Lora"/>
              </a:defRPr>
            </a:lvl5pPr>
            <a:lvl6pPr lvl="5" indent="0" rtl="0">
              <a:spcBef>
                <a:spcPts val="0"/>
              </a:spcBef>
              <a:buFont typeface="Lora"/>
              <a:buNone/>
              <a:defRPr sz="3000" b="1">
                <a:latin typeface="Lora"/>
                <a:ea typeface="Lora"/>
                <a:cs typeface="Lora"/>
                <a:sym typeface="Lora"/>
              </a:defRPr>
            </a:lvl6pPr>
            <a:lvl7pPr lvl="6" indent="0" rtl="0">
              <a:spcBef>
                <a:spcPts val="0"/>
              </a:spcBef>
              <a:buFont typeface="Lora"/>
              <a:buNone/>
              <a:defRPr sz="3000" b="1">
                <a:latin typeface="Lora"/>
                <a:ea typeface="Lora"/>
                <a:cs typeface="Lora"/>
                <a:sym typeface="Lora"/>
              </a:defRPr>
            </a:lvl7pPr>
            <a:lvl8pPr lvl="7" indent="0" rtl="0">
              <a:spcBef>
                <a:spcPts val="0"/>
              </a:spcBef>
              <a:buFont typeface="Lora"/>
              <a:buNone/>
              <a:defRPr sz="3000" b="1">
                <a:latin typeface="Lora"/>
                <a:ea typeface="Lora"/>
                <a:cs typeface="Lora"/>
                <a:sym typeface="Lora"/>
              </a:defRPr>
            </a:lvl8pPr>
            <a:lvl9pPr lvl="8" indent="0" rtl="0">
              <a:spcBef>
                <a:spcPts val="0"/>
              </a:spcBef>
              <a:buFont typeface="Lora"/>
              <a:buNone/>
              <a:defRPr sz="3000" b="1">
                <a:latin typeface="Lora"/>
                <a:ea typeface="Lora"/>
                <a:cs typeface="Lora"/>
                <a:sym typeface="Lora"/>
              </a:defRPr>
            </a:lvl9pPr>
          </a:lstStyle>
          <a:p>
            <a:endParaRPr/>
          </a:p>
        </p:txBody>
      </p:sp>
      <p:cxnSp>
        <p:nvCxnSpPr>
          <p:cNvPr id="51" name="Shape 51"/>
          <p:cNvCxnSpPr/>
          <p:nvPr/>
        </p:nvCxnSpPr>
        <p:spPr>
          <a:xfrm>
            <a:off x="5898975" y="2571750"/>
            <a:ext cx="32510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latin typeface="Lora"/>
                <a:ea typeface="Lora"/>
                <a:cs typeface="Lora"/>
                <a:sym typeface="Lora"/>
              </a:defRPr>
            </a:lvl2pPr>
            <a:lvl3pPr lvl="2" indent="0" rtl="0">
              <a:spcBef>
                <a:spcPts val="0"/>
              </a:spcBef>
              <a:buFont typeface="Lora"/>
              <a:buNone/>
              <a:defRPr sz="2000" b="1">
                <a:latin typeface="Lora"/>
                <a:ea typeface="Lora"/>
                <a:cs typeface="Lora"/>
                <a:sym typeface="Lora"/>
              </a:defRPr>
            </a:lvl3pPr>
            <a:lvl4pPr lvl="3" indent="0" rtl="0">
              <a:spcBef>
                <a:spcPts val="0"/>
              </a:spcBef>
              <a:buFont typeface="Lora"/>
              <a:buNone/>
              <a:defRPr sz="2000" b="1">
                <a:latin typeface="Lora"/>
                <a:ea typeface="Lora"/>
                <a:cs typeface="Lora"/>
                <a:sym typeface="Lora"/>
              </a:defRPr>
            </a:lvl4pPr>
            <a:lvl5pPr lvl="4" indent="0" rtl="0">
              <a:spcBef>
                <a:spcPts val="0"/>
              </a:spcBef>
              <a:buFont typeface="Lora"/>
              <a:buNone/>
              <a:defRPr sz="2000" b="1">
                <a:latin typeface="Lora"/>
                <a:ea typeface="Lora"/>
                <a:cs typeface="Lora"/>
                <a:sym typeface="Lora"/>
              </a:defRPr>
            </a:lvl5pPr>
            <a:lvl6pPr lvl="5" indent="0" rtl="0">
              <a:spcBef>
                <a:spcPts val="0"/>
              </a:spcBef>
              <a:buFont typeface="Lora"/>
              <a:buNone/>
              <a:defRPr sz="2000" b="1">
                <a:latin typeface="Lora"/>
                <a:ea typeface="Lora"/>
                <a:cs typeface="Lora"/>
                <a:sym typeface="Lora"/>
              </a:defRPr>
            </a:lvl6pPr>
            <a:lvl7pPr lvl="6" indent="0" rtl="0">
              <a:spcBef>
                <a:spcPts val="0"/>
              </a:spcBef>
              <a:buFont typeface="Lora"/>
              <a:buNone/>
              <a:defRPr sz="2000" b="1">
                <a:latin typeface="Lora"/>
                <a:ea typeface="Lora"/>
                <a:cs typeface="Lora"/>
                <a:sym typeface="Lora"/>
              </a:defRPr>
            </a:lvl7pPr>
            <a:lvl8pPr lvl="7" indent="0" rtl="0">
              <a:spcBef>
                <a:spcPts val="0"/>
              </a:spcBef>
              <a:buFont typeface="Lora"/>
              <a:buNone/>
              <a:defRPr sz="2000" b="1">
                <a:latin typeface="Lora"/>
                <a:ea typeface="Lora"/>
                <a:cs typeface="Lora"/>
                <a:sym typeface="Lora"/>
              </a:defRPr>
            </a:lvl8pPr>
            <a:lvl9pPr lvl="8" indent="0" rtl="0">
              <a:spcBef>
                <a:spcPts val="0"/>
              </a:spcBef>
              <a:buFont typeface="Lora"/>
              <a:buNone/>
              <a:defRPr sz="2000" b="1">
                <a:latin typeface="Lora"/>
                <a:ea typeface="Lora"/>
                <a:cs typeface="Lora"/>
                <a:sym typeface="Lora"/>
              </a:defRPr>
            </a:lvl9pPr>
          </a:lstStyle>
          <a:p>
            <a:endParaRPr/>
          </a:p>
        </p:txBody>
      </p:sp>
      <p:sp>
        <p:nvSpPr>
          <p:cNvPr id="54" name="Shape 54"/>
          <p:cNvSpPr txBox="1">
            <a:spLocks noGrp="1"/>
          </p:cNvSpPr>
          <p:nvPr>
            <p:ph type="body" idx="1"/>
          </p:nvPr>
        </p:nvSpPr>
        <p:spPr>
          <a:xfrm>
            <a:off x="1381250" y="1651075"/>
            <a:ext cx="2333999" cy="3122399"/>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55" name="Shape 55"/>
          <p:cNvSpPr txBox="1">
            <a:spLocks noGrp="1"/>
          </p:cNvSpPr>
          <p:nvPr>
            <p:ph type="body" idx="2"/>
          </p:nvPr>
        </p:nvSpPr>
        <p:spPr>
          <a:xfrm>
            <a:off x="3834910" y="1651075"/>
            <a:ext cx="2333999" cy="3122399"/>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56" name="Shape 56"/>
          <p:cNvSpPr txBox="1">
            <a:spLocks noGrp="1"/>
          </p:cNvSpPr>
          <p:nvPr>
            <p:ph type="body" idx="3"/>
          </p:nvPr>
        </p:nvSpPr>
        <p:spPr>
          <a:xfrm>
            <a:off x="6288573" y="1651075"/>
            <a:ext cx="2333998" cy="3122399"/>
          </a:xfrm>
          <a:prstGeom prst="rect">
            <a:avLst/>
          </a:prstGeom>
          <a:noFill/>
          <a:ln>
            <a:noFill/>
          </a:ln>
        </p:spPr>
        <p:txBody>
          <a:bodyPr lIns="91425" tIns="91425" rIns="91425" bIns="91425" anchor="t" anchorCtr="0"/>
          <a:lstStyle>
            <a:lvl1pPr marL="0" marR="0" lvl="0" indent="114300" algn="l" rtl="0">
              <a:lnSpc>
                <a:spcPct val="100000"/>
              </a:lnSpc>
              <a:spcBef>
                <a:spcPts val="0"/>
              </a:spcBef>
              <a:spcAft>
                <a:spcPts val="0"/>
              </a:spcAft>
              <a:buClr>
                <a:srgbClr val="FFCD00"/>
              </a:buClr>
              <a:buSzPct val="1000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cxnSp>
        <p:nvCxnSpPr>
          <p:cNvPr id="57" name="Shape 5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8" name="Shape 58"/>
          <p:cNvSpPr/>
          <p:nvPr/>
        </p:nvSpPr>
        <p:spPr>
          <a:xfrm>
            <a:off x="817475" y="928766"/>
            <a:ext cx="405899" cy="4058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9" name="Shape 59"/>
          <p:cNvCxnSpPr/>
          <p:nvPr/>
        </p:nvCxnSpPr>
        <p:spPr>
          <a:xfrm>
            <a:off x="5265650" y="1131725"/>
            <a:ext cx="3878399"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marL="0" marR="0" lvl="0" indent="30480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a:spcBef>
                <a:spcPts val="0"/>
              </a:spcBef>
              <a:buFont typeface="Lora"/>
              <a:buNone/>
              <a:defRPr sz="2000" b="1">
                <a:latin typeface="Lora"/>
                <a:ea typeface="Lora"/>
                <a:cs typeface="Lora"/>
                <a:sym typeface="Lora"/>
              </a:defRPr>
            </a:lvl2pPr>
            <a:lvl3pPr lvl="2" indent="0">
              <a:spcBef>
                <a:spcPts val="0"/>
              </a:spcBef>
              <a:buFont typeface="Lora"/>
              <a:buNone/>
              <a:defRPr sz="2000" b="1">
                <a:latin typeface="Lora"/>
                <a:ea typeface="Lora"/>
                <a:cs typeface="Lora"/>
                <a:sym typeface="Lora"/>
              </a:defRPr>
            </a:lvl3pPr>
            <a:lvl4pPr lvl="3" indent="0">
              <a:spcBef>
                <a:spcPts val="0"/>
              </a:spcBef>
              <a:buFont typeface="Lora"/>
              <a:buNone/>
              <a:defRPr sz="2000" b="1">
                <a:latin typeface="Lora"/>
                <a:ea typeface="Lora"/>
                <a:cs typeface="Lora"/>
                <a:sym typeface="Lora"/>
              </a:defRPr>
            </a:lvl4pPr>
            <a:lvl5pPr lvl="4" indent="0">
              <a:spcBef>
                <a:spcPts val="0"/>
              </a:spcBef>
              <a:buFont typeface="Lora"/>
              <a:buNone/>
              <a:defRPr sz="2000" b="1">
                <a:latin typeface="Lora"/>
                <a:ea typeface="Lora"/>
                <a:cs typeface="Lora"/>
                <a:sym typeface="Lora"/>
              </a:defRPr>
            </a:lvl5pPr>
            <a:lvl6pPr lvl="5" indent="0">
              <a:spcBef>
                <a:spcPts val="0"/>
              </a:spcBef>
              <a:buFont typeface="Lora"/>
              <a:buNone/>
              <a:defRPr sz="2000" b="1">
                <a:latin typeface="Lora"/>
                <a:ea typeface="Lora"/>
                <a:cs typeface="Lora"/>
                <a:sym typeface="Lora"/>
              </a:defRPr>
            </a:lvl6pPr>
            <a:lvl7pPr lvl="6" indent="0">
              <a:spcBef>
                <a:spcPts val="0"/>
              </a:spcBef>
              <a:buFont typeface="Lora"/>
              <a:buNone/>
              <a:defRPr sz="2000" b="1">
                <a:latin typeface="Lora"/>
                <a:ea typeface="Lora"/>
                <a:cs typeface="Lora"/>
                <a:sym typeface="Lora"/>
              </a:defRPr>
            </a:lvl7pPr>
            <a:lvl8pPr lvl="7" indent="0">
              <a:spcBef>
                <a:spcPts val="0"/>
              </a:spcBef>
              <a:buFont typeface="Lora"/>
              <a:buNone/>
              <a:defRPr sz="2000" b="1">
                <a:latin typeface="Lora"/>
                <a:ea typeface="Lora"/>
                <a:cs typeface="Lora"/>
                <a:sym typeface="Lora"/>
              </a:defRPr>
            </a:lvl8pPr>
            <a:lvl9pPr lvl="8" indent="0">
              <a:spcBef>
                <a:spcPts val="0"/>
              </a:spcBef>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1381250" y="1616470"/>
            <a:ext cx="6809700" cy="3112200"/>
          </a:xfrm>
          <a:prstGeom prst="rect">
            <a:avLst/>
          </a:prstGeom>
          <a:noFill/>
          <a:ln>
            <a:noFill/>
          </a:ln>
        </p:spPr>
        <p:txBody>
          <a:bodyPr lIns="91425" tIns="91425" rIns="91425" bIns="91425" anchor="t" anchorCtr="0"/>
          <a:lstStyle>
            <a:lvl1pPr marL="0" marR="0" lvl="0" indent="152400" algn="l" rtl="0">
              <a:lnSpc>
                <a:spcPct val="100000"/>
              </a:lnSpc>
              <a:spcBef>
                <a:spcPts val="600"/>
              </a:spcBef>
              <a:spcAft>
                <a:spcPts val="0"/>
              </a:spcAft>
              <a:buClr>
                <a:srgbClr val="FFCD00"/>
              </a:buClr>
              <a:buSzPct val="100000"/>
              <a:buFont typeface="Quattrocento Sans"/>
              <a:buChar char="◉"/>
              <a:defRPr sz="2400" b="0" i="0" u="none" strike="noStrike" cap="none">
                <a:solidFill>
                  <a:srgbClr val="000000"/>
                </a:solidFill>
                <a:latin typeface="Quattrocento Sans"/>
                <a:ea typeface="Quattrocento Sans"/>
                <a:cs typeface="Quattrocento Sans"/>
                <a:sym typeface="Quattrocento Sans"/>
              </a:defRPr>
            </a:lvl1pPr>
            <a:lvl2pPr marL="457200" marR="0" lvl="1"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2pPr>
            <a:lvl3pPr marL="914400" marR="0" lvl="2" indent="0" algn="l" rtl="0">
              <a:lnSpc>
                <a:spcPct val="100000"/>
              </a:lnSpc>
              <a:spcBef>
                <a:spcPts val="480"/>
              </a:spcBef>
              <a:spcAft>
                <a:spcPts val="0"/>
              </a:spcAft>
              <a:buClr>
                <a:srgbClr val="FFCD00"/>
              </a:buClr>
              <a:buFont typeface="Quattrocento Sans"/>
              <a:buNone/>
              <a:defRPr sz="2000" b="0" i="0" u="none" strike="noStrike" cap="none">
                <a:solidFill>
                  <a:srgbClr val="000000"/>
                </a:solidFill>
                <a:latin typeface="Quattrocento Sans"/>
                <a:ea typeface="Quattrocento Sans"/>
                <a:cs typeface="Quattrocento Sans"/>
                <a:sym typeface="Quattrocento Sans"/>
              </a:defRPr>
            </a:lvl3pPr>
            <a:lvl4pPr marL="1371600" marR="0" lvl="3"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4pPr>
            <a:lvl5pPr marL="1828800" marR="0" lvl="4"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5pPr>
            <a:lvl6pPr marL="2286000" marR="0" lvl="5"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6pPr>
            <a:lvl7pPr marL="2743200" marR="0" lvl="6"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7pPr>
            <a:lvl8pPr marL="3200400" marR="0" lvl="7"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8pPr>
            <a:lvl9pPr marL="3657600" marR="0" lvl="8" indent="0" algn="l" rtl="0">
              <a:lnSpc>
                <a:spcPct val="100000"/>
              </a:lnSpc>
              <a:spcBef>
                <a:spcPts val="360"/>
              </a:spcBef>
              <a:spcAft>
                <a:spcPts val="0"/>
              </a:spcAft>
              <a:buClr>
                <a:srgbClr val="FFCD00"/>
              </a:buClr>
              <a:buFont typeface="Quattrocento Sans"/>
              <a:buNone/>
              <a:defRPr sz="18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45" name="Shape 45"/>
          <p:cNvSpPr txBox="1">
            <a:spLocks noGrp="1"/>
          </p:cNvSpPr>
          <p:nvPr>
            <p:ph type="title"/>
          </p:nvPr>
        </p:nvSpPr>
        <p:spPr>
          <a:xfrm>
            <a:off x="1381250" y="937116"/>
            <a:ext cx="6809700" cy="435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Lora"/>
              <a:buNone/>
              <a:defRPr sz="2000" b="1" i="0" u="none" strike="noStrike" cap="none">
                <a:solidFill>
                  <a:srgbClr val="000000"/>
                </a:solidFill>
                <a:latin typeface="Lora"/>
                <a:ea typeface="Lora"/>
                <a:cs typeface="Lora"/>
                <a:sym typeface="Lora"/>
              </a:defRPr>
            </a:lvl1pPr>
            <a:lvl2pPr lvl="1" indent="0" rtl="0">
              <a:spcBef>
                <a:spcPts val="0"/>
              </a:spcBef>
              <a:buFont typeface="Lora"/>
              <a:buNone/>
              <a:defRPr sz="2000" b="1">
                <a:latin typeface="Lora"/>
                <a:ea typeface="Lora"/>
                <a:cs typeface="Lora"/>
                <a:sym typeface="Lora"/>
              </a:defRPr>
            </a:lvl2pPr>
            <a:lvl3pPr lvl="2" indent="0" rtl="0">
              <a:spcBef>
                <a:spcPts val="0"/>
              </a:spcBef>
              <a:buFont typeface="Lora"/>
              <a:buNone/>
              <a:defRPr sz="2000" b="1">
                <a:latin typeface="Lora"/>
                <a:ea typeface="Lora"/>
                <a:cs typeface="Lora"/>
                <a:sym typeface="Lora"/>
              </a:defRPr>
            </a:lvl3pPr>
            <a:lvl4pPr lvl="3" indent="0" rtl="0">
              <a:spcBef>
                <a:spcPts val="0"/>
              </a:spcBef>
              <a:buFont typeface="Lora"/>
              <a:buNone/>
              <a:defRPr sz="2000" b="1">
                <a:latin typeface="Lora"/>
                <a:ea typeface="Lora"/>
                <a:cs typeface="Lora"/>
                <a:sym typeface="Lora"/>
              </a:defRPr>
            </a:lvl4pPr>
            <a:lvl5pPr lvl="4" indent="0" rtl="0">
              <a:spcBef>
                <a:spcPts val="0"/>
              </a:spcBef>
              <a:buFont typeface="Lora"/>
              <a:buNone/>
              <a:defRPr sz="2000" b="1">
                <a:latin typeface="Lora"/>
                <a:ea typeface="Lora"/>
                <a:cs typeface="Lora"/>
                <a:sym typeface="Lora"/>
              </a:defRPr>
            </a:lvl5pPr>
            <a:lvl6pPr lvl="5" indent="0" rtl="0">
              <a:spcBef>
                <a:spcPts val="0"/>
              </a:spcBef>
              <a:buFont typeface="Lora"/>
              <a:buNone/>
              <a:defRPr sz="2000" b="1">
                <a:latin typeface="Lora"/>
                <a:ea typeface="Lora"/>
                <a:cs typeface="Lora"/>
                <a:sym typeface="Lora"/>
              </a:defRPr>
            </a:lvl6pPr>
            <a:lvl7pPr lvl="6" indent="0" rtl="0">
              <a:spcBef>
                <a:spcPts val="0"/>
              </a:spcBef>
              <a:buFont typeface="Lora"/>
              <a:buNone/>
              <a:defRPr sz="2000" b="1">
                <a:latin typeface="Lora"/>
                <a:ea typeface="Lora"/>
                <a:cs typeface="Lora"/>
                <a:sym typeface="Lora"/>
              </a:defRPr>
            </a:lvl7pPr>
            <a:lvl8pPr lvl="7" indent="0" rtl="0">
              <a:spcBef>
                <a:spcPts val="0"/>
              </a:spcBef>
              <a:buFont typeface="Lora"/>
              <a:buNone/>
              <a:defRPr sz="2000" b="1">
                <a:latin typeface="Lora"/>
                <a:ea typeface="Lora"/>
                <a:cs typeface="Lora"/>
                <a:sym typeface="Lora"/>
              </a:defRPr>
            </a:lvl8pPr>
            <a:lvl9pPr lvl="8" indent="0" rtl="0">
              <a:spcBef>
                <a:spcPts val="0"/>
              </a:spcBef>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ctrTitle"/>
          </p:nvPr>
        </p:nvSpPr>
        <p:spPr>
          <a:xfrm>
            <a:off x="925741" y="1735776"/>
            <a:ext cx="5324493" cy="1107704"/>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600" b="1" i="0" u="none" strike="noStrike" cap="none">
                <a:solidFill>
                  <a:srgbClr val="000000"/>
                </a:solidFill>
                <a:highlight>
                  <a:srgbClr val="FFFFFF"/>
                </a:highlight>
                <a:latin typeface="Lora"/>
                <a:ea typeface="Lora"/>
                <a:cs typeface="Lora"/>
                <a:sym typeface="Lora"/>
              </a:rPr>
              <a:t>A Hot Bowl of </a:t>
            </a:r>
            <a:r>
              <a:rPr lang="en" sz="3600" b="1" i="0" u="none" strike="noStrike" cap="none">
                <a:solidFill>
                  <a:srgbClr val="000000"/>
                </a:solidFill>
                <a:highlight>
                  <a:srgbClr val="FFCD00"/>
                </a:highlight>
                <a:latin typeface="Lora"/>
                <a:ea typeface="Lora"/>
                <a:cs typeface="Lora"/>
                <a:sym typeface="Lora"/>
              </a:rPr>
              <a:t>Nomz</a:t>
            </a:r>
          </a:p>
        </p:txBody>
      </p:sp>
      <p:grpSp>
        <p:nvGrpSpPr>
          <p:cNvPr id="100" name="Shape 100"/>
          <p:cNvGrpSpPr/>
          <p:nvPr/>
        </p:nvGrpSpPr>
        <p:grpSpPr>
          <a:xfrm>
            <a:off x="1286936" y="3514687"/>
            <a:ext cx="215965" cy="342398"/>
            <a:chOff x="6718575" y="2318625"/>
            <a:chExt cx="256949" cy="407375"/>
          </a:xfrm>
        </p:grpSpPr>
        <p:sp>
          <p:nvSpPr>
            <p:cNvPr id="101" name="Shape 101"/>
            <p:cNvSpPr/>
            <p:nvPr/>
          </p:nvSpPr>
          <p:spPr>
            <a:xfrm>
              <a:off x="6795900" y="2673600"/>
              <a:ext cx="102299" cy="22550"/>
            </a:xfrm>
            <a:custGeom>
              <a:avLst/>
              <a:gdLst/>
              <a:ahLst/>
              <a:cxnLst/>
              <a:rect l="0" t="0" r="0" b="0"/>
              <a:pathLst>
                <a:path w="120000" h="120000" fill="none" extrusionOk="0">
                  <a:moveTo>
                    <a:pt x="120000" y="120000"/>
                  </a:moveTo>
                  <a:lnTo>
                    <a:pt x="120000" y="133"/>
                  </a:lnTo>
                  <a:lnTo>
                    <a:pt x="0" y="133"/>
                  </a:lnTo>
                  <a:lnTo>
                    <a:pt x="0" y="120000"/>
                  </a:lnTo>
                  <a:lnTo>
                    <a:pt x="120000" y="12000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a:off x="6795900" y="2650475"/>
              <a:ext cx="102299" cy="22550"/>
            </a:xfrm>
            <a:custGeom>
              <a:avLst/>
              <a:gdLst/>
              <a:ahLst/>
              <a:cxnLst/>
              <a:rect l="0" t="0" r="0" b="0"/>
              <a:pathLst>
                <a:path w="120000" h="120000" fill="none" extrusionOk="0">
                  <a:moveTo>
                    <a:pt x="120000" y="119866"/>
                  </a:moveTo>
                  <a:lnTo>
                    <a:pt x="120000" y="0"/>
                  </a:lnTo>
                  <a:lnTo>
                    <a:pt x="0" y="0"/>
                  </a:lnTo>
                  <a:lnTo>
                    <a:pt x="0" y="119866"/>
                  </a:lnTo>
                  <a:lnTo>
                    <a:pt x="120000" y="11986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6795900" y="2696125"/>
              <a:ext cx="102299" cy="29875"/>
            </a:xfrm>
            <a:custGeom>
              <a:avLst/>
              <a:gdLst/>
              <a:ahLst/>
              <a:cxnLst/>
              <a:rect l="0" t="0" r="0" b="0"/>
              <a:pathLst>
                <a:path w="120000" h="120000" fill="none" extrusionOk="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6784925" y="2459275"/>
              <a:ext cx="35350" cy="166874"/>
            </a:xfrm>
            <a:custGeom>
              <a:avLst/>
              <a:gdLst/>
              <a:ahLst/>
              <a:cxnLst/>
              <a:rect l="0" t="0" r="0" b="0"/>
              <a:pathLst>
                <a:path w="120000" h="120000" fill="none" extrusionOk="0">
                  <a:moveTo>
                    <a:pt x="119915" y="119982"/>
                  </a:moveTo>
                  <a:lnTo>
                    <a:pt x="119915" y="119982"/>
                  </a:lnTo>
                  <a:lnTo>
                    <a:pt x="49646" y="51235"/>
                  </a:lnTo>
                  <a:lnTo>
                    <a:pt x="84" y="17"/>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6718575" y="2318625"/>
              <a:ext cx="256949" cy="307525"/>
            </a:xfrm>
            <a:custGeom>
              <a:avLst/>
              <a:gdLst/>
              <a:ahLst/>
              <a:cxnLst/>
              <a:rect l="0" t="0" r="0" b="0"/>
              <a:pathLst>
                <a:path w="120000" h="120000" fill="none" extrusionOk="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6873825" y="2459275"/>
              <a:ext cx="35350" cy="166874"/>
            </a:xfrm>
            <a:custGeom>
              <a:avLst/>
              <a:gdLst/>
              <a:ahLst/>
              <a:cxnLst/>
              <a:rect l="0" t="0" r="0" b="0"/>
              <a:pathLst>
                <a:path w="120000" h="120000" fill="none" extrusionOk="0">
                  <a:moveTo>
                    <a:pt x="119915" y="17"/>
                  </a:moveTo>
                  <a:lnTo>
                    <a:pt x="119915" y="17"/>
                  </a:lnTo>
                  <a:lnTo>
                    <a:pt x="70353" y="51235"/>
                  </a:lnTo>
                  <a:lnTo>
                    <a:pt x="84" y="11998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6801975" y="2453200"/>
              <a:ext cx="90150" cy="19500"/>
            </a:xfrm>
            <a:custGeom>
              <a:avLst/>
              <a:gdLst/>
              <a:ahLst/>
              <a:cxnLst/>
              <a:rect l="0" t="0" r="0" b="0"/>
              <a:pathLst>
                <a:path w="120000" h="120000" fill="none" extrusionOk="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6795900" y="2628550"/>
              <a:ext cx="102299" cy="25"/>
            </a:xfrm>
            <a:custGeom>
              <a:avLst/>
              <a:gdLst/>
              <a:ahLst/>
              <a:cxnLst/>
              <a:rect l="0" t="0" r="0" b="0"/>
              <a:pathLst>
                <a:path w="120000" h="120000" fill="none" extrusionOk="0">
                  <a:moveTo>
                    <a:pt x="0" y="120000"/>
                  </a:moveTo>
                  <a:lnTo>
                    <a:pt x="120000" y="1200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09" name="Shape 109"/>
          <p:cNvSpPr txBox="1"/>
          <p:nvPr/>
        </p:nvSpPr>
        <p:spPr>
          <a:xfrm>
            <a:off x="1953149" y="3366435"/>
            <a:ext cx="594031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Lora"/>
              <a:buNone/>
            </a:pPr>
            <a:r>
              <a:rPr lang="en" sz="1400" b="0" i="0" u="none" strike="noStrike" cap="none">
                <a:solidFill>
                  <a:srgbClr val="000000"/>
                </a:solidFill>
                <a:latin typeface="Lora"/>
                <a:ea typeface="Lora"/>
                <a:cs typeface="Lora"/>
                <a:sym typeface="Lora"/>
              </a:rPr>
              <a:t>By: Conrad Tindall, Jairus Ang, and Bill Su</a:t>
            </a:r>
          </a:p>
        </p:txBody>
      </p:sp>
      <p:sp>
        <p:nvSpPr>
          <p:cNvPr id="110" name="Shape 110"/>
          <p:cNvSpPr/>
          <p:nvPr/>
        </p:nvSpPr>
        <p:spPr>
          <a:xfrm>
            <a:off x="925741" y="3327444"/>
            <a:ext cx="1013074" cy="927555"/>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pic>
        <p:nvPicPr>
          <p:cNvPr id="111" name="Shape 111"/>
          <p:cNvPicPr preferRelativeResize="0"/>
          <p:nvPr/>
        </p:nvPicPr>
        <p:blipFill rotWithShape="1">
          <a:blip r:embed="rId3">
            <a:alphaModFix/>
          </a:blip>
          <a:srcRect/>
          <a:stretch/>
        </p:blipFill>
        <p:spPr>
          <a:xfrm>
            <a:off x="925746" y="3170619"/>
            <a:ext cx="1013074" cy="103055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381250" y="887700"/>
            <a:ext cx="46826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Baseline Performance Established at Beginning of Client Relationship</a:t>
            </a:r>
          </a:p>
        </p:txBody>
      </p:sp>
      <p:sp>
        <p:nvSpPr>
          <p:cNvPr id="183" name="Shape 183"/>
          <p:cNvSpPr/>
          <p:nvPr/>
        </p:nvSpPr>
        <p:spPr>
          <a:xfrm>
            <a:off x="6179775" y="2783500"/>
            <a:ext cx="2089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1400" b="1" i="0" u="none" strike="noStrike" cap="none">
                <a:solidFill>
                  <a:schemeClr val="dk1"/>
                </a:solidFill>
                <a:latin typeface="Quattrocento Sans"/>
                <a:ea typeface="Quattrocento Sans"/>
                <a:cs typeface="Quattrocento Sans"/>
                <a:sym typeface="Quattrocento Sans"/>
              </a:rPr>
              <a:t>426 Users</a:t>
            </a:r>
          </a:p>
          <a:p>
            <a:pPr marL="457200" marR="0" lvl="0" indent="-228600" algn="l" rtl="0">
              <a:lnSpc>
                <a:spcPct val="100000"/>
              </a:lnSpc>
              <a:spcBef>
                <a:spcPts val="0"/>
              </a:spcBef>
              <a:spcAft>
                <a:spcPts val="0"/>
              </a:spcAft>
              <a:buClr>
                <a:schemeClr val="dk1"/>
              </a:buClr>
              <a:buSzPct val="100000"/>
              <a:buFont typeface="Quattrocento Sans"/>
              <a:buChar char="●"/>
            </a:pPr>
            <a:r>
              <a:rPr lang="en" sz="1400" b="0" i="0" u="none" strike="noStrike" cap="none">
                <a:solidFill>
                  <a:schemeClr val="dk1"/>
                </a:solidFill>
                <a:latin typeface="Quattrocento Sans"/>
                <a:ea typeface="Quattrocento Sans"/>
                <a:cs typeface="Quattrocento Sans"/>
                <a:sym typeface="Quattrocento Sans"/>
              </a:rPr>
              <a:t>388 New Users </a:t>
            </a:r>
          </a:p>
          <a:p>
            <a:pPr marL="457200" marR="0" lvl="0" indent="-228600" algn="l" rtl="0">
              <a:lnSpc>
                <a:spcPct val="100000"/>
              </a:lnSpc>
              <a:spcBef>
                <a:spcPts val="0"/>
              </a:spcBef>
              <a:spcAft>
                <a:spcPts val="0"/>
              </a:spcAft>
              <a:buClr>
                <a:schemeClr val="dk1"/>
              </a:buClr>
              <a:buSzPct val="100000"/>
              <a:buFont typeface="Quattrocento Sans"/>
              <a:buChar char="●"/>
            </a:pPr>
            <a:r>
              <a:rPr lang="en" sz="1400" b="0" i="0" u="none" strike="noStrike" cap="none">
                <a:solidFill>
                  <a:schemeClr val="dk1"/>
                </a:solidFill>
                <a:latin typeface="Quattrocento Sans"/>
                <a:ea typeface="Quattrocento Sans"/>
                <a:cs typeface="Quattrocento Sans"/>
                <a:sym typeface="Quattrocento Sans"/>
              </a:rPr>
              <a:t>111 Returning users</a:t>
            </a:r>
          </a:p>
        </p:txBody>
      </p:sp>
      <p:sp>
        <p:nvSpPr>
          <p:cNvPr id="184" name="Shape 184"/>
          <p:cNvSpPr/>
          <p:nvPr/>
        </p:nvSpPr>
        <p:spPr>
          <a:xfrm>
            <a:off x="3402225" y="1584937"/>
            <a:ext cx="2089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Quattrocento Sans"/>
              <a:buNone/>
            </a:pPr>
            <a:r>
              <a:rPr lang="en" sz="1400" b="1" i="0" u="none" strike="noStrike" cap="none">
                <a:solidFill>
                  <a:schemeClr val="dk1"/>
                </a:solidFill>
                <a:latin typeface="Quattrocento Sans"/>
                <a:ea typeface="Quattrocento Sans"/>
                <a:cs typeface="Quattrocento Sans"/>
                <a:sym typeface="Quattrocento Sans"/>
              </a:rPr>
              <a:t>2,062 Sessions</a:t>
            </a:r>
          </a:p>
          <a:p>
            <a:pPr marL="0" marR="0" lvl="0" indent="0" algn="ctr" rtl="0">
              <a:lnSpc>
                <a:spcPct val="100000"/>
              </a:lnSpc>
              <a:spcBef>
                <a:spcPts val="0"/>
              </a:spcBef>
              <a:spcAft>
                <a:spcPts val="0"/>
              </a:spcAft>
              <a:buClr>
                <a:schemeClr val="dk1"/>
              </a:buClr>
              <a:buSzPct val="25000"/>
              <a:buFont typeface="Quattrocento Sans"/>
              <a:buNone/>
            </a:pPr>
            <a:r>
              <a:rPr lang="en" sz="1400" b="1" i="0" u="none" strike="noStrike" cap="none">
                <a:solidFill>
                  <a:schemeClr val="dk1"/>
                </a:solidFill>
                <a:latin typeface="Quattrocento Sans"/>
                <a:ea typeface="Quattrocento Sans"/>
                <a:cs typeface="Quattrocento Sans"/>
                <a:sym typeface="Quattrocento Sans"/>
              </a:rPr>
              <a:t>3,094 Page Views</a:t>
            </a:r>
          </a:p>
          <a:p>
            <a:pPr marL="457200" marR="0" lvl="0" indent="-228600" algn="l" rtl="0">
              <a:lnSpc>
                <a:spcPct val="100000"/>
              </a:lnSpc>
              <a:spcBef>
                <a:spcPts val="0"/>
              </a:spcBef>
              <a:spcAft>
                <a:spcPts val="0"/>
              </a:spcAft>
              <a:buClr>
                <a:schemeClr val="dk1"/>
              </a:buClr>
              <a:buSzPct val="100000"/>
              <a:buFont typeface="Quattrocento Sans"/>
              <a:buChar char="●"/>
            </a:pPr>
            <a:r>
              <a:rPr lang="en" sz="1400" b="0" i="0" u="none" strike="noStrike" cap="none">
                <a:solidFill>
                  <a:schemeClr val="dk1"/>
                </a:solidFill>
                <a:latin typeface="Quattrocento Sans"/>
                <a:ea typeface="Quattrocento Sans"/>
                <a:cs typeface="Quattrocento Sans"/>
                <a:sym typeface="Quattrocento Sans"/>
              </a:rPr>
              <a:t>1:17 Avg. time on page</a:t>
            </a:r>
          </a:p>
        </p:txBody>
      </p:sp>
      <p:sp>
        <p:nvSpPr>
          <p:cNvPr id="185" name="Shape 185"/>
          <p:cNvSpPr/>
          <p:nvPr/>
        </p:nvSpPr>
        <p:spPr>
          <a:xfrm>
            <a:off x="624675" y="2783500"/>
            <a:ext cx="2089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1" i="0" u="none" strike="noStrike" cap="none">
                <a:solidFill>
                  <a:srgbClr val="000000"/>
                </a:solidFill>
                <a:latin typeface="Quattrocento Sans"/>
                <a:ea typeface="Quattrocento Sans"/>
                <a:cs typeface="Quattrocento Sans"/>
                <a:sym typeface="Quattrocento Sans"/>
              </a:rPr>
              <a:t>Revenue</a:t>
            </a:r>
          </a:p>
          <a:p>
            <a:pPr marL="457200" marR="0" lvl="0" indent="-228600" algn="l" rtl="0">
              <a:lnSpc>
                <a:spcPct val="100000"/>
              </a:lnSpc>
              <a:spcBef>
                <a:spcPts val="0"/>
              </a:spcBef>
              <a:spcAft>
                <a:spcPts val="0"/>
              </a:spcAft>
              <a:buClr>
                <a:srgbClr val="000000"/>
              </a:buClr>
              <a:buSzPct val="100000"/>
              <a:buFont typeface="Quattrocento Sans"/>
              <a:buChar char="●"/>
            </a:pPr>
            <a:r>
              <a:rPr lang="en" sz="1400" b="0" i="0" u="none" strike="noStrike" cap="none">
                <a:solidFill>
                  <a:srgbClr val="000000"/>
                </a:solidFill>
                <a:latin typeface="Quattrocento Sans"/>
                <a:ea typeface="Quattrocento Sans"/>
                <a:cs typeface="Quattrocento Sans"/>
                <a:sym typeface="Quattrocento Sans"/>
              </a:rPr>
              <a:t>$2,862 total revenue</a:t>
            </a:r>
          </a:p>
          <a:p>
            <a:pPr marL="457200" marR="0" lvl="0" indent="-228600" algn="l" rtl="0">
              <a:lnSpc>
                <a:spcPct val="100000"/>
              </a:lnSpc>
              <a:spcBef>
                <a:spcPts val="0"/>
              </a:spcBef>
              <a:spcAft>
                <a:spcPts val="0"/>
              </a:spcAft>
              <a:buClr>
                <a:srgbClr val="000000"/>
              </a:buClr>
              <a:buSzPct val="100000"/>
              <a:buFont typeface="Quattrocento Sans"/>
              <a:buChar char="●"/>
            </a:pPr>
            <a:r>
              <a:rPr lang="en" sz="1400" b="0" i="0" u="none" strike="noStrike" cap="none">
                <a:solidFill>
                  <a:srgbClr val="000000"/>
                </a:solidFill>
                <a:latin typeface="Quattrocento Sans"/>
                <a:ea typeface="Quattrocento Sans"/>
                <a:cs typeface="Quattrocento Sans"/>
                <a:sym typeface="Quattrocento Sans"/>
              </a:rPr>
              <a:t>111 purchases</a:t>
            </a:r>
          </a:p>
        </p:txBody>
      </p:sp>
      <p:sp>
        <p:nvSpPr>
          <p:cNvPr id="186" name="Shape 186"/>
          <p:cNvSpPr/>
          <p:nvPr/>
        </p:nvSpPr>
        <p:spPr>
          <a:xfrm>
            <a:off x="3402225" y="4050775"/>
            <a:ext cx="2089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1" i="0" u="none" strike="noStrike" cap="none">
                <a:solidFill>
                  <a:srgbClr val="000000"/>
                </a:solidFill>
                <a:latin typeface="Quattrocento Sans"/>
                <a:ea typeface="Quattrocento Sans"/>
                <a:cs typeface="Quattrocento Sans"/>
                <a:sym typeface="Quattrocento Sans"/>
              </a:rPr>
              <a:t>Bounce rate </a:t>
            </a:r>
          </a:p>
          <a:p>
            <a:pPr marL="457200" marR="0" lvl="0" indent="-228600" algn="l" rtl="0">
              <a:lnSpc>
                <a:spcPct val="100000"/>
              </a:lnSpc>
              <a:spcBef>
                <a:spcPts val="0"/>
              </a:spcBef>
              <a:spcAft>
                <a:spcPts val="0"/>
              </a:spcAft>
              <a:buClr>
                <a:schemeClr val="dk1"/>
              </a:buClr>
              <a:buSzPct val="100000"/>
              <a:buFont typeface="Quattrocento Sans"/>
              <a:buChar char="●"/>
            </a:pPr>
            <a:r>
              <a:rPr lang="en" sz="1400" b="0" i="0" u="none" strike="noStrike" cap="none">
                <a:solidFill>
                  <a:schemeClr val="dk1"/>
                </a:solidFill>
                <a:latin typeface="Quattrocento Sans"/>
                <a:ea typeface="Quattrocento Sans"/>
                <a:cs typeface="Quattrocento Sans"/>
                <a:sym typeface="Quattrocento Sans"/>
              </a:rPr>
              <a:t>69% </a:t>
            </a:r>
            <a:r>
              <a:rPr lang="en" sz="1400" b="0" i="0" u="none" strike="noStrike" cap="none">
                <a:solidFill>
                  <a:srgbClr val="000000"/>
                </a:solidFill>
                <a:latin typeface="Quattrocento Sans"/>
                <a:ea typeface="Quattrocento Sans"/>
                <a:cs typeface="Quattrocento Sans"/>
                <a:sym typeface="Quattrocento Sans"/>
              </a:rPr>
              <a:t>Overall  </a:t>
            </a:r>
          </a:p>
          <a:p>
            <a:pPr marL="457200" marR="0" lvl="0" indent="-228600" algn="l" rtl="0">
              <a:lnSpc>
                <a:spcPct val="100000"/>
              </a:lnSpc>
              <a:spcBef>
                <a:spcPts val="0"/>
              </a:spcBef>
              <a:spcAft>
                <a:spcPts val="0"/>
              </a:spcAft>
              <a:buClr>
                <a:srgbClr val="000000"/>
              </a:buClr>
              <a:buSzPct val="100000"/>
              <a:buFont typeface="Quattrocento Sans"/>
              <a:buChar char="●"/>
            </a:pPr>
            <a:r>
              <a:rPr lang="en" sz="1400" b="0" i="0" u="none" strike="noStrike" cap="none">
                <a:solidFill>
                  <a:srgbClr val="000000"/>
                </a:solidFill>
                <a:latin typeface="Quattrocento Sans"/>
                <a:ea typeface="Quattrocento Sans"/>
                <a:cs typeface="Quattrocento Sans"/>
                <a:sym typeface="Quattrocento Sans"/>
              </a:rPr>
              <a:t>67% </a:t>
            </a:r>
            <a:r>
              <a:rPr lang="en" sz="1400" b="0" i="0" u="none" strike="noStrike" cap="none">
                <a:solidFill>
                  <a:schemeClr val="dk1"/>
                </a:solidFill>
                <a:latin typeface="Quattrocento Sans"/>
                <a:ea typeface="Quattrocento Sans"/>
                <a:cs typeface="Quattrocento Sans"/>
                <a:sym typeface="Quattrocento Sans"/>
              </a:rPr>
              <a:t>Home page</a:t>
            </a:r>
          </a:p>
        </p:txBody>
      </p:sp>
      <p:sp>
        <p:nvSpPr>
          <p:cNvPr id="187" name="Shape 187"/>
          <p:cNvSpPr/>
          <p:nvPr/>
        </p:nvSpPr>
        <p:spPr>
          <a:xfrm>
            <a:off x="3402225" y="2783486"/>
            <a:ext cx="2089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Quattrocento Sans"/>
              <a:buNone/>
            </a:pPr>
            <a:r>
              <a:rPr lang="en" sz="1400" b="1" i="0" u="none" strike="noStrike" cap="none">
                <a:solidFill>
                  <a:schemeClr val="dk1"/>
                </a:solidFill>
                <a:latin typeface="Quattrocento Sans"/>
                <a:ea typeface="Quattrocento Sans"/>
                <a:cs typeface="Quattrocento Sans"/>
                <a:sym typeface="Quattrocento Sans"/>
              </a:rPr>
              <a:t>Baseline Period:</a:t>
            </a:r>
          </a:p>
          <a:p>
            <a:pPr marL="0" marR="0" lvl="0" indent="0" algn="ctr" rtl="0">
              <a:lnSpc>
                <a:spcPct val="100000"/>
              </a:lnSpc>
              <a:spcBef>
                <a:spcPts val="0"/>
              </a:spcBef>
              <a:spcAft>
                <a:spcPts val="0"/>
              </a:spcAft>
              <a:buClr>
                <a:srgbClr val="FFCD00"/>
              </a:buClr>
              <a:buSzPct val="25000"/>
              <a:buFont typeface="Quattrocento Sans"/>
              <a:buNone/>
            </a:pPr>
            <a:r>
              <a:rPr lang="en" sz="1400" b="0" i="0" u="none" strike="noStrike" cap="none">
                <a:solidFill>
                  <a:schemeClr val="dk1"/>
                </a:solidFill>
                <a:latin typeface="Quattrocento Sans"/>
                <a:ea typeface="Quattrocento Sans"/>
                <a:cs typeface="Quattrocento Sans"/>
                <a:sym typeface="Quattrocento Sans"/>
              </a:rPr>
              <a:t>Jan 1, 2016 - Feb 22, 2016</a:t>
            </a:r>
          </a:p>
        </p:txBody>
      </p:sp>
      <p:pic>
        <p:nvPicPr>
          <p:cNvPr id="188" name="Shape 188"/>
          <p:cNvPicPr preferRelativeResize="0"/>
          <p:nvPr/>
        </p:nvPicPr>
        <p:blipFill rotWithShape="1">
          <a:blip r:embed="rId3">
            <a:alphaModFix/>
          </a:blip>
          <a:srcRect/>
          <a:stretch/>
        </p:blipFill>
        <p:spPr>
          <a:xfrm>
            <a:off x="6179773" y="443722"/>
            <a:ext cx="2448300" cy="2078124"/>
          </a:xfrm>
          <a:prstGeom prst="rect">
            <a:avLst/>
          </a:prstGeom>
          <a:noFill/>
          <a:ln>
            <a:noFill/>
          </a:ln>
        </p:spPr>
      </p:pic>
      <p:pic>
        <p:nvPicPr>
          <p:cNvPr id="189" name="Shape 189"/>
          <p:cNvPicPr preferRelativeResize="0"/>
          <p:nvPr/>
        </p:nvPicPr>
        <p:blipFill rotWithShape="1">
          <a:blip r:embed="rId4">
            <a:alphaModFix/>
          </a:blip>
          <a:srcRect b="12959"/>
          <a:stretch/>
        </p:blipFill>
        <p:spPr>
          <a:xfrm flipH="1">
            <a:off x="620346" y="708843"/>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381250" y="922666"/>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Custom Reports Indicate Need to Expand Customer Acquisition Strategy</a:t>
            </a:r>
          </a:p>
        </p:txBody>
      </p:sp>
      <p:sp>
        <p:nvSpPr>
          <p:cNvPr id="195" name="Shape 195"/>
          <p:cNvSpPr txBox="1">
            <a:spLocks noGrp="1"/>
          </p:cNvSpPr>
          <p:nvPr>
            <p:ph type="body" idx="1"/>
          </p:nvPr>
        </p:nvSpPr>
        <p:spPr>
          <a:xfrm>
            <a:off x="1011725" y="1795775"/>
            <a:ext cx="3503999" cy="3112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latin typeface="Quattrocento Sans"/>
                <a:ea typeface="Quattrocento Sans"/>
                <a:cs typeface="Quattrocento Sans"/>
                <a:sym typeface="Quattrocento Sans"/>
              </a:rPr>
              <a:t>79.79% </a:t>
            </a:r>
            <a:r>
              <a:rPr lang="en" sz="1800" b="0" i="0" u="none" strike="noStrike" cap="none">
                <a:solidFill>
                  <a:srgbClr val="000000"/>
                </a:solidFill>
                <a:latin typeface="Quattrocento Sans"/>
                <a:ea typeface="Quattrocento Sans"/>
                <a:cs typeface="Quattrocento Sans"/>
                <a:sym typeface="Quattrocento Sans"/>
              </a:rPr>
              <a:t>of the site entrances are through the home page</a:t>
            </a:r>
          </a:p>
        </p:txBody>
      </p:sp>
      <p:sp>
        <p:nvSpPr>
          <p:cNvPr id="196" name="Shape 196"/>
          <p:cNvSpPr/>
          <p:nvPr/>
        </p:nvSpPr>
        <p:spPr>
          <a:xfrm>
            <a:off x="5846175" y="748150"/>
            <a:ext cx="2773199" cy="1834200"/>
          </a:xfrm>
          <a:prstGeom prst="downArrowCallout">
            <a:avLst>
              <a:gd name="adj1" fmla="val 25000"/>
              <a:gd name="adj2" fmla="val 25000"/>
              <a:gd name="adj3" fmla="val 25000"/>
              <a:gd name="adj4" fmla="val 64977"/>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Direct Traffic</a:t>
            </a:r>
            <a:r>
              <a:rPr lang="en" sz="1400" b="0" i="0" u="none" strike="noStrike" cap="none">
                <a:solidFill>
                  <a:srgbClr val="000000"/>
                </a:solidFill>
                <a:latin typeface="Arial"/>
                <a:ea typeface="Arial"/>
                <a:cs typeface="Arial"/>
                <a:sym typeface="Arial"/>
              </a:rPr>
              <a:t>: 47.82% of sessions</a:t>
            </a:r>
          </a:p>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Organic Search</a:t>
            </a:r>
            <a:r>
              <a:rPr lang="en" sz="1400" b="0" i="0" u="none" strike="noStrike" cap="none">
                <a:solidFill>
                  <a:srgbClr val="000000"/>
                </a:solidFill>
                <a:latin typeface="Arial"/>
                <a:ea typeface="Arial"/>
                <a:cs typeface="Arial"/>
                <a:sym typeface="Arial"/>
              </a:rPr>
              <a:t>: 24.44% of sessions</a:t>
            </a:r>
          </a:p>
        </p:txBody>
      </p:sp>
      <p:sp>
        <p:nvSpPr>
          <p:cNvPr id="197" name="Shape 197"/>
          <p:cNvSpPr/>
          <p:nvPr/>
        </p:nvSpPr>
        <p:spPr>
          <a:xfrm>
            <a:off x="5846175" y="2658650"/>
            <a:ext cx="2773199" cy="1264800"/>
          </a:xfrm>
          <a:prstGeom prst="downArrowCallout">
            <a:avLst>
              <a:gd name="adj1" fmla="val 25000"/>
              <a:gd name="adj2" fmla="val 25000"/>
              <a:gd name="adj3" fmla="val 25000"/>
              <a:gd name="adj4" fmla="val 64977"/>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Reflects need to increase </a:t>
            </a:r>
            <a:r>
              <a:rPr lang="en" sz="1400" b="1" i="0" u="none" strike="noStrike" cap="none">
                <a:solidFill>
                  <a:srgbClr val="000000"/>
                </a:solidFill>
                <a:latin typeface="Arial"/>
                <a:ea typeface="Arial"/>
                <a:cs typeface="Arial"/>
                <a:sym typeface="Arial"/>
              </a:rPr>
              <a:t>marketing efforts</a:t>
            </a:r>
          </a:p>
        </p:txBody>
      </p:sp>
      <p:sp>
        <p:nvSpPr>
          <p:cNvPr id="198" name="Shape 198"/>
          <p:cNvSpPr/>
          <p:nvPr/>
        </p:nvSpPr>
        <p:spPr>
          <a:xfrm>
            <a:off x="5883675" y="3971075"/>
            <a:ext cx="2698199" cy="936899"/>
          </a:xfrm>
          <a:prstGeom prst="rect">
            <a:avLst/>
          </a:prstGeom>
          <a:solidFill>
            <a:srgbClr val="FFC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Search Analytics</a:t>
            </a:r>
            <a:r>
              <a:rPr lang="en" sz="1400" b="0" i="0" u="none" strike="noStrike" cap="none">
                <a:solidFill>
                  <a:srgbClr val="000000"/>
                </a:solidFill>
                <a:latin typeface="Arial"/>
                <a:ea typeface="Arial"/>
                <a:cs typeface="Arial"/>
                <a:sym typeface="Arial"/>
              </a:rPr>
              <a:t> is essential to promote nomz and boost sales</a:t>
            </a:r>
          </a:p>
        </p:txBody>
      </p:sp>
      <p:pic>
        <p:nvPicPr>
          <p:cNvPr id="199" name="Shape 199"/>
          <p:cNvPicPr preferRelativeResize="0"/>
          <p:nvPr/>
        </p:nvPicPr>
        <p:blipFill rotWithShape="1">
          <a:blip r:embed="rId3">
            <a:alphaModFix/>
          </a:blip>
          <a:srcRect/>
          <a:stretch/>
        </p:blipFill>
        <p:spPr>
          <a:xfrm>
            <a:off x="80975" y="3231575"/>
            <a:ext cx="3105150" cy="1676399"/>
          </a:xfrm>
          <a:prstGeom prst="rect">
            <a:avLst/>
          </a:prstGeom>
          <a:noFill/>
          <a:ln>
            <a:noFill/>
          </a:ln>
        </p:spPr>
      </p:pic>
      <p:pic>
        <p:nvPicPr>
          <p:cNvPr id="200" name="Shape 200"/>
          <p:cNvPicPr preferRelativeResize="0"/>
          <p:nvPr/>
        </p:nvPicPr>
        <p:blipFill rotWithShape="1">
          <a:blip r:embed="rId4">
            <a:alphaModFix/>
          </a:blip>
          <a:srcRect/>
          <a:stretch/>
        </p:blipFill>
        <p:spPr>
          <a:xfrm>
            <a:off x="3319775" y="3135996"/>
            <a:ext cx="2305674" cy="1771974"/>
          </a:xfrm>
          <a:prstGeom prst="rect">
            <a:avLst/>
          </a:prstGeom>
          <a:noFill/>
          <a:ln>
            <a:noFill/>
          </a:ln>
        </p:spPr>
      </p:pic>
      <p:sp>
        <p:nvSpPr>
          <p:cNvPr id="201" name="Shape 201"/>
          <p:cNvSpPr txBox="1"/>
          <p:nvPr/>
        </p:nvSpPr>
        <p:spPr>
          <a:xfrm>
            <a:off x="840050" y="2983075"/>
            <a:ext cx="1586999" cy="365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Source</a:t>
            </a:r>
          </a:p>
        </p:txBody>
      </p:sp>
      <p:sp>
        <p:nvSpPr>
          <p:cNvPr id="202" name="Shape 202"/>
          <p:cNvSpPr txBox="1"/>
          <p:nvPr/>
        </p:nvSpPr>
        <p:spPr>
          <a:xfrm>
            <a:off x="3897100" y="2983075"/>
            <a:ext cx="1362599" cy="365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Landing Page</a:t>
            </a:r>
          </a:p>
        </p:txBody>
      </p:sp>
      <p:pic>
        <p:nvPicPr>
          <p:cNvPr id="203" name="Shape 203"/>
          <p:cNvPicPr preferRelativeResize="0"/>
          <p:nvPr/>
        </p:nvPicPr>
        <p:blipFill rotWithShape="1">
          <a:blip r:embed="rId5">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ctrTitle"/>
          </p:nvPr>
        </p:nvSpPr>
        <p:spPr>
          <a:xfrm>
            <a:off x="2022225" y="1693525"/>
            <a:ext cx="5798999" cy="1159799"/>
          </a:xfrm>
          <a:prstGeom prst="rect">
            <a:avLst/>
          </a:prstGeom>
          <a:solidFill>
            <a:srgbClr val="FFFFFF"/>
          </a:solid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000" b="1" i="0" u="none" strike="noStrike" cap="none">
                <a:solidFill>
                  <a:srgbClr val="000000"/>
                </a:solidFill>
                <a:latin typeface="Lora"/>
                <a:ea typeface="Lora"/>
                <a:cs typeface="Lora"/>
                <a:sym typeface="Lora"/>
              </a:rPr>
              <a:t>Digital User Experience (DUX)</a:t>
            </a:r>
          </a:p>
        </p:txBody>
      </p:sp>
      <p:sp>
        <p:nvSpPr>
          <p:cNvPr id="209" name="Shape 209"/>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Improving Digital User Experience Through Analytics</a:t>
            </a:r>
          </a:p>
        </p:txBody>
      </p:sp>
      <p:sp>
        <p:nvSpPr>
          <p:cNvPr id="210" name="Shape 210"/>
          <p:cNvSpPr txBox="1"/>
          <p:nvPr/>
        </p:nvSpPr>
        <p:spPr>
          <a:xfrm>
            <a:off x="1133975" y="2291150"/>
            <a:ext cx="543899" cy="56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3</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381250" y="922675"/>
            <a:ext cx="2833500"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a:t>
            </a:r>
          </a:p>
        </p:txBody>
      </p:sp>
      <p:sp>
        <p:nvSpPr>
          <p:cNvPr id="216" name="Shape 216"/>
          <p:cNvSpPr txBox="1">
            <a:spLocks noGrp="1"/>
          </p:cNvSpPr>
          <p:nvPr>
            <p:ph type="body" idx="1"/>
          </p:nvPr>
        </p:nvSpPr>
        <p:spPr>
          <a:xfrm>
            <a:off x="133575" y="1944560"/>
            <a:ext cx="5328849" cy="2138028"/>
          </a:xfrm>
          <a:prstGeom prst="rect">
            <a:avLst/>
          </a:prstGeom>
          <a:noFill/>
          <a:ln>
            <a:noFill/>
          </a:ln>
        </p:spPr>
        <p:txBody>
          <a:bodyPr lIns="91425" tIns="91425" rIns="91425" bIns="91425" anchor="t" anchorCtr="0">
            <a:noAutofit/>
          </a:bodyPr>
          <a:lstStyle/>
          <a:p>
            <a:pPr marL="457200" marR="0" lvl="0" indent="-330200" algn="l" rtl="0">
              <a:lnSpc>
                <a:spcPct val="100000"/>
              </a:lnSpc>
              <a:spcBef>
                <a:spcPts val="0"/>
              </a:spcBef>
              <a:spcAft>
                <a:spcPts val="0"/>
              </a:spcAft>
              <a:buClr>
                <a:srgbClr val="FFCD00"/>
              </a:buClr>
              <a:buSzPct val="100000"/>
              <a:buFont typeface="Quattrocento Sans"/>
              <a:buChar char="◉"/>
            </a:pPr>
            <a:r>
              <a:rPr lang="en" sz="1600" b="0" i="0" u="none" strike="noStrike" cap="none" dirty="0" smtClean="0">
                <a:solidFill>
                  <a:srgbClr val="000000"/>
                </a:solidFill>
                <a:latin typeface="Quattrocento Sans"/>
                <a:ea typeface="Quattrocento Sans"/>
                <a:cs typeface="Quattrocento Sans"/>
                <a:sym typeface="Quattrocento Sans"/>
              </a:rPr>
              <a:t>Website </a:t>
            </a:r>
            <a:r>
              <a:rPr lang="en" sz="1600" b="0" i="0" u="none" strike="noStrike" cap="none" dirty="0">
                <a:solidFill>
                  <a:srgbClr val="000000"/>
                </a:solidFill>
                <a:latin typeface="Quattrocento Sans"/>
                <a:ea typeface="Quattrocento Sans"/>
                <a:cs typeface="Quattrocento Sans"/>
                <a:sym typeface="Quattrocento Sans"/>
              </a:rPr>
              <a:t>only received 140 visitors/week on average</a:t>
            </a:r>
          </a:p>
          <a:p>
            <a:pPr marL="914400" marR="0" lvl="1" indent="-330200" algn="l" rtl="0">
              <a:lnSpc>
                <a:spcPct val="100000"/>
              </a:lnSpc>
              <a:spcBef>
                <a:spcPts val="0"/>
              </a:spcBef>
              <a:spcAft>
                <a:spcPts val="0"/>
              </a:spcAft>
              <a:buClr>
                <a:srgbClr val="FFCD00"/>
              </a:buClr>
              <a:buSzPct val="25000"/>
              <a:buFont typeface="Quattrocento Sans"/>
              <a:buNone/>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FFCD00"/>
              </a:buClr>
              <a:buSzPct val="100000"/>
              <a:buFont typeface="Quattrocento Sans"/>
              <a:buChar char="◉"/>
            </a:pPr>
            <a:r>
              <a:rPr lang="en" sz="1600" b="0" i="0" u="none" strike="noStrike" cap="none" dirty="0">
                <a:solidFill>
                  <a:srgbClr val="000000"/>
                </a:solidFill>
                <a:latin typeface="Quattrocento Sans"/>
                <a:ea typeface="Quattrocento Sans"/>
                <a:cs typeface="Quattrocento Sans"/>
                <a:sym typeface="Quattrocento Sans"/>
              </a:rPr>
              <a:t>Employed friends an Amazon Mechanical Turk</a:t>
            </a:r>
          </a:p>
          <a:p>
            <a:pPr marL="0" marR="0" lvl="0" indent="0" algn="l" rtl="0">
              <a:lnSpc>
                <a:spcPct val="100000"/>
              </a:lnSpc>
              <a:spcBef>
                <a:spcPts val="0"/>
              </a:spcBef>
              <a:spcAft>
                <a:spcPts val="0"/>
              </a:spcAft>
              <a:buClr>
                <a:srgbClr val="FFCD00"/>
              </a:buClr>
              <a:buSzPct val="25000"/>
              <a:buFont typeface="Quattrocento Sans"/>
              <a:buNone/>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FFCD00"/>
              </a:buClr>
              <a:buSzPct val="100000"/>
              <a:buFont typeface="Quattrocento Sans"/>
              <a:buChar char="◉"/>
            </a:pPr>
            <a:r>
              <a:rPr lang="en" sz="1600" b="0" i="0" u="none" strike="noStrike" cap="none" dirty="0">
                <a:solidFill>
                  <a:srgbClr val="000000"/>
                </a:solidFill>
                <a:latin typeface="Quattrocento Sans"/>
                <a:ea typeface="Quattrocento Sans"/>
                <a:cs typeface="Quattrocento Sans"/>
                <a:sym typeface="Quattrocento Sans"/>
              </a:rPr>
              <a:t>Rated highly for </a:t>
            </a:r>
            <a:r>
              <a:rPr lang="en" sz="1600" b="1" i="0" u="none" strike="noStrike" cap="none" dirty="0">
                <a:solidFill>
                  <a:srgbClr val="000000"/>
                </a:solidFill>
                <a:latin typeface="Quattrocento Sans"/>
                <a:ea typeface="Quattrocento Sans"/>
                <a:cs typeface="Quattrocento Sans"/>
                <a:sym typeface="Quattrocento Sans"/>
              </a:rPr>
              <a:t>Visual </a:t>
            </a:r>
            <a:r>
              <a:rPr lang="en" sz="1600" b="0" i="0" u="none" strike="noStrike" cap="none" dirty="0">
                <a:solidFill>
                  <a:srgbClr val="000000"/>
                </a:solidFill>
                <a:latin typeface="Quattrocento Sans"/>
                <a:ea typeface="Quattrocento Sans"/>
                <a:cs typeface="Quattrocento Sans"/>
                <a:sym typeface="Quattrocento Sans"/>
              </a:rPr>
              <a:t>and </a:t>
            </a:r>
            <a:r>
              <a:rPr lang="en" sz="1600" b="1" i="0" u="none" strike="noStrike" cap="none" dirty="0">
                <a:solidFill>
                  <a:srgbClr val="000000"/>
                </a:solidFill>
                <a:latin typeface="Quattrocento Sans"/>
                <a:ea typeface="Quattrocento Sans"/>
                <a:cs typeface="Quattrocento Sans"/>
                <a:sym typeface="Quattrocento Sans"/>
              </a:rPr>
              <a:t>Functional </a:t>
            </a:r>
            <a:r>
              <a:rPr lang="en" sz="1600" b="0" i="0" u="none" strike="noStrike" cap="none" dirty="0">
                <a:solidFill>
                  <a:srgbClr val="000000"/>
                </a:solidFill>
                <a:latin typeface="Quattrocento Sans"/>
                <a:ea typeface="Quattrocento Sans"/>
                <a:cs typeface="Quattrocento Sans"/>
                <a:sym typeface="Quattrocento Sans"/>
              </a:rPr>
              <a:t>design</a:t>
            </a:r>
          </a:p>
          <a:p>
            <a:pPr marL="0" marR="0" lvl="0" indent="0" algn="l" rtl="0">
              <a:lnSpc>
                <a:spcPct val="100000"/>
              </a:lnSpc>
              <a:spcBef>
                <a:spcPts val="0"/>
              </a:spcBef>
              <a:spcAft>
                <a:spcPts val="0"/>
              </a:spcAft>
              <a:buClr>
                <a:srgbClr val="FFCD00"/>
              </a:buClr>
              <a:buSzPct val="25000"/>
              <a:buFont typeface="Quattrocento Sans"/>
              <a:buNone/>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FFCD00"/>
              </a:buClr>
              <a:buSzPct val="100000"/>
              <a:buFont typeface="Quattrocento Sans"/>
              <a:buChar char="◉"/>
            </a:pPr>
            <a:r>
              <a:rPr lang="en" sz="1600" b="0" i="0" u="none" strike="noStrike" cap="none" dirty="0">
                <a:solidFill>
                  <a:srgbClr val="000000"/>
                </a:solidFill>
                <a:latin typeface="Quattrocento Sans"/>
                <a:ea typeface="Quattrocento Sans"/>
                <a:cs typeface="Quattrocento Sans"/>
                <a:sym typeface="Quattrocento Sans"/>
              </a:rPr>
              <a:t>Needed to improve </a:t>
            </a:r>
            <a:r>
              <a:rPr lang="en" sz="1600" b="1" i="0" u="none" strike="noStrike" cap="none" dirty="0">
                <a:solidFill>
                  <a:srgbClr val="000000"/>
                </a:solidFill>
                <a:latin typeface="Quattrocento Sans"/>
                <a:ea typeface="Quattrocento Sans"/>
                <a:cs typeface="Quattrocento Sans"/>
                <a:sym typeface="Quattrocento Sans"/>
              </a:rPr>
              <a:t>Informational </a:t>
            </a:r>
            <a:r>
              <a:rPr lang="en" sz="1600" b="0" i="0" u="none" strike="noStrike" cap="none" dirty="0">
                <a:solidFill>
                  <a:srgbClr val="000000"/>
                </a:solidFill>
                <a:latin typeface="Quattrocento Sans"/>
                <a:ea typeface="Quattrocento Sans"/>
                <a:cs typeface="Quattrocento Sans"/>
                <a:sym typeface="Quattrocento Sans"/>
              </a:rPr>
              <a:t>Design</a:t>
            </a:r>
          </a:p>
          <a:p>
            <a:pPr marL="914400" marR="0" lvl="1" indent="-330200" algn="l" rtl="0">
              <a:lnSpc>
                <a:spcPct val="100000"/>
              </a:lnSpc>
              <a:spcBef>
                <a:spcPts val="0"/>
              </a:spcBef>
              <a:spcAft>
                <a:spcPts val="0"/>
              </a:spcAft>
              <a:buClr>
                <a:srgbClr val="FFCD00"/>
              </a:buClr>
              <a:buSzPct val="25000"/>
              <a:buFont typeface="Quattrocento Sans"/>
              <a:buNone/>
            </a:pPr>
            <a:r>
              <a:rPr lang="en" sz="1600" b="0" i="0" u="none" strike="noStrike" cap="none" dirty="0">
                <a:solidFill>
                  <a:srgbClr val="000000"/>
                </a:solidFill>
                <a:latin typeface="Quattrocento Sans"/>
                <a:ea typeface="Quattrocento Sans"/>
                <a:cs typeface="Quattrocento Sans"/>
                <a:sym typeface="Quattrocento Sans"/>
              </a:rPr>
              <a:t>- </a:t>
            </a:r>
            <a:r>
              <a:rPr lang="en" sz="1600" b="0" i="0" u="none" strike="noStrike" cap="none" dirty="0" smtClean="0">
                <a:solidFill>
                  <a:srgbClr val="000000"/>
                </a:solidFill>
                <a:latin typeface="Quattrocento Sans"/>
                <a:ea typeface="Quattrocento Sans"/>
                <a:cs typeface="Quattrocento Sans"/>
                <a:sym typeface="Quattrocento Sans"/>
              </a:rPr>
              <a:t>Ease </a:t>
            </a:r>
            <a:r>
              <a:rPr lang="en" sz="1600" b="0" i="0" u="none" strike="noStrike" cap="none" dirty="0">
                <a:solidFill>
                  <a:srgbClr val="000000"/>
                </a:solidFill>
                <a:latin typeface="Quattrocento Sans"/>
                <a:ea typeface="Quattrocento Sans"/>
                <a:cs typeface="Quattrocento Sans"/>
                <a:sym typeface="Quattrocento Sans"/>
              </a:rPr>
              <a:t>of access to customer reviews</a:t>
            </a:r>
          </a:p>
        </p:txBody>
      </p:sp>
      <p:pic>
        <p:nvPicPr>
          <p:cNvPr id="217" name="Shape 217"/>
          <p:cNvPicPr preferRelativeResize="0"/>
          <p:nvPr/>
        </p:nvPicPr>
        <p:blipFill rotWithShape="1">
          <a:blip r:embed="rId3">
            <a:alphaModFix/>
          </a:blip>
          <a:srcRect/>
          <a:stretch/>
        </p:blipFill>
        <p:spPr>
          <a:xfrm>
            <a:off x="5513300" y="1488750"/>
            <a:ext cx="3506348" cy="3049649"/>
          </a:xfrm>
          <a:prstGeom prst="rect">
            <a:avLst/>
          </a:prstGeom>
          <a:noFill/>
          <a:ln>
            <a:noFill/>
          </a:ln>
        </p:spPr>
      </p:pic>
      <p:pic>
        <p:nvPicPr>
          <p:cNvPr id="218" name="Shape 218"/>
          <p:cNvPicPr preferRelativeResize="0"/>
          <p:nvPr/>
        </p:nvPicPr>
        <p:blipFill rotWithShape="1">
          <a:blip r:embed="rId4">
            <a:alphaModFix/>
          </a:blip>
          <a:srcRect b="12959"/>
          <a:stretch/>
        </p:blipFill>
        <p:spPr>
          <a:xfrm flipH="1">
            <a:off x="620346" y="708843"/>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381250" y="922675"/>
            <a:ext cx="5315400"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Informational Design</a:t>
            </a:r>
          </a:p>
        </p:txBody>
      </p:sp>
      <p:sp>
        <p:nvSpPr>
          <p:cNvPr id="224" name="Shape 224"/>
          <p:cNvSpPr txBox="1"/>
          <p:nvPr/>
        </p:nvSpPr>
        <p:spPr>
          <a:xfrm>
            <a:off x="2127575" y="1275225"/>
            <a:ext cx="786599" cy="1883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ora"/>
              <a:buNone/>
            </a:pPr>
            <a:r>
              <a:rPr lang="en" sz="1400" b="1" i="0" u="none" strike="noStrike" cap="none">
                <a:solidFill>
                  <a:srgbClr val="000000"/>
                </a:solidFill>
                <a:latin typeface="Lora"/>
                <a:ea typeface="Lora"/>
                <a:cs typeface="Lora"/>
                <a:sym typeface="Lora"/>
              </a:rPr>
              <a:t>Before</a:t>
            </a:r>
          </a:p>
        </p:txBody>
      </p:sp>
      <p:sp>
        <p:nvSpPr>
          <p:cNvPr id="225" name="Shape 225"/>
          <p:cNvSpPr txBox="1"/>
          <p:nvPr/>
        </p:nvSpPr>
        <p:spPr>
          <a:xfrm>
            <a:off x="6039375" y="1275212"/>
            <a:ext cx="786599" cy="1883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Lora"/>
              <a:buNone/>
            </a:pPr>
            <a:r>
              <a:rPr lang="en" sz="1400" b="1" i="0" u="none" strike="noStrike" cap="none">
                <a:solidFill>
                  <a:srgbClr val="000000"/>
                </a:solidFill>
                <a:latin typeface="Lora"/>
                <a:ea typeface="Lora"/>
                <a:cs typeface="Lora"/>
                <a:sym typeface="Lora"/>
              </a:rPr>
              <a:t>After</a:t>
            </a:r>
          </a:p>
        </p:txBody>
      </p:sp>
      <p:pic>
        <p:nvPicPr>
          <p:cNvPr id="226" name="Shape 226"/>
          <p:cNvPicPr preferRelativeResize="0"/>
          <p:nvPr/>
        </p:nvPicPr>
        <p:blipFill rotWithShape="1">
          <a:blip r:embed="rId3">
            <a:alphaModFix/>
          </a:blip>
          <a:srcRect/>
          <a:stretch/>
        </p:blipFill>
        <p:spPr>
          <a:xfrm>
            <a:off x="704274" y="1568925"/>
            <a:ext cx="3633200" cy="4132200"/>
          </a:xfrm>
          <a:prstGeom prst="rect">
            <a:avLst/>
          </a:prstGeom>
          <a:noFill/>
          <a:ln>
            <a:noFill/>
          </a:ln>
        </p:spPr>
      </p:pic>
      <p:pic>
        <p:nvPicPr>
          <p:cNvPr id="227" name="Shape 227"/>
          <p:cNvPicPr preferRelativeResize="0"/>
          <p:nvPr/>
        </p:nvPicPr>
        <p:blipFill rotWithShape="1">
          <a:blip r:embed="rId4">
            <a:alphaModFix/>
          </a:blip>
          <a:srcRect/>
          <a:stretch/>
        </p:blipFill>
        <p:spPr>
          <a:xfrm>
            <a:off x="4520887" y="1564725"/>
            <a:ext cx="3823574" cy="3578774"/>
          </a:xfrm>
          <a:prstGeom prst="rect">
            <a:avLst/>
          </a:prstGeom>
          <a:noFill/>
          <a:ln>
            <a:noFill/>
          </a:ln>
        </p:spPr>
      </p:pic>
      <p:sp>
        <p:nvSpPr>
          <p:cNvPr id="228" name="Shape 228"/>
          <p:cNvSpPr/>
          <p:nvPr/>
        </p:nvSpPr>
        <p:spPr>
          <a:xfrm>
            <a:off x="6662800" y="2392650"/>
            <a:ext cx="458999" cy="632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9" name="Shape 229"/>
          <p:cNvSpPr/>
          <p:nvPr/>
        </p:nvSpPr>
        <p:spPr>
          <a:xfrm>
            <a:off x="2674625" y="2057400"/>
            <a:ext cx="1575900" cy="498599"/>
          </a:xfrm>
          <a:prstGeom prst="ellipse">
            <a:avLst/>
          </a:prstGeom>
          <a:no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0" name="Shape 230"/>
          <p:cNvSpPr/>
          <p:nvPr/>
        </p:nvSpPr>
        <p:spPr>
          <a:xfrm>
            <a:off x="6567850" y="2057400"/>
            <a:ext cx="1575900" cy="335400"/>
          </a:xfrm>
          <a:prstGeom prst="ellipse">
            <a:avLst/>
          </a:prstGeom>
          <a:no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1" name="Shape 231"/>
          <p:cNvSpPr/>
          <p:nvPr/>
        </p:nvSpPr>
        <p:spPr>
          <a:xfrm>
            <a:off x="2753750" y="3094025"/>
            <a:ext cx="1496699" cy="2049600"/>
          </a:xfrm>
          <a:prstGeom prst="ellipse">
            <a:avLst/>
          </a:prstGeom>
          <a:noFill/>
          <a:ln w="19050" cap="flat" cmpd="sng">
            <a:solidFill>
              <a:schemeClr val="accent3">
                <a:lumMod val="75000"/>
              </a:schemeClr>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2" name="Shape 232"/>
          <p:cNvSpPr/>
          <p:nvPr/>
        </p:nvSpPr>
        <p:spPr>
          <a:xfrm rot="5400000">
            <a:off x="6021650" y="2769575"/>
            <a:ext cx="873299" cy="3874799"/>
          </a:xfrm>
          <a:prstGeom prst="ellipse">
            <a:avLst/>
          </a:prstGeom>
          <a:noFill/>
          <a:ln w="19050" cap="flat" cmpd="sng">
            <a:solidFill>
              <a:schemeClr val="accent3">
                <a:lumMod val="75000"/>
              </a:schemeClr>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33" name="Shape 233"/>
          <p:cNvPicPr preferRelativeResize="0"/>
          <p:nvPr/>
        </p:nvPicPr>
        <p:blipFill rotWithShape="1">
          <a:blip r:embed="rId5">
            <a:alphaModFix/>
          </a:blip>
          <a:srcRect b="12959"/>
          <a:stretch/>
        </p:blipFill>
        <p:spPr>
          <a:xfrm flipH="1">
            <a:off x="620346" y="708843"/>
            <a:ext cx="874825" cy="76824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0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1000"/>
                                        <p:tgtEl>
                                          <p:spTgt spid="229"/>
                                        </p:tgtEl>
                                      </p:cBhvr>
                                    </p:animEffect>
                                  </p:childTnLst>
                                </p:cTn>
                              </p:par>
                              <p:par>
                                <p:cTn id="13" presetID="10" presetClass="entr" presetSubtype="0"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1000"/>
                                        <p:tgtEl>
                                          <p:spTgt spid="2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1000"/>
                                        <p:tgtEl>
                                          <p:spTgt spid="231"/>
                                        </p:tgtEl>
                                      </p:cBhvr>
                                    </p:animEffect>
                                  </p:childTnLst>
                                </p:cTn>
                              </p:par>
                              <p:par>
                                <p:cTn id="21" presetID="10" presetClass="entr" presetSubtype="0" fill="hold" nodeType="withEffect">
                                  <p:stCondLst>
                                    <p:cond delay="0"/>
                                  </p:stCondLst>
                                  <p:childTnLst>
                                    <p:set>
                                      <p:cBhvr>
                                        <p:cTn id="22" dur="1" fill="hold">
                                          <p:stCondLst>
                                            <p:cond delay="0"/>
                                          </p:stCondLst>
                                        </p:cTn>
                                        <p:tgtEl>
                                          <p:spTgt spid="232"/>
                                        </p:tgtEl>
                                        <p:attrNameLst>
                                          <p:attrName>style.visibility</p:attrName>
                                        </p:attrNameLst>
                                      </p:cBhvr>
                                      <p:to>
                                        <p:strVal val="visible"/>
                                      </p:to>
                                    </p:set>
                                    <p:animEffect transition="in" filter="fade">
                                      <p:cBhvr>
                                        <p:cTn id="23" dur="1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381250" y="922675"/>
            <a:ext cx="6328499"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Collections Page Engagement</a:t>
            </a:r>
          </a:p>
        </p:txBody>
      </p:sp>
      <p:sp>
        <p:nvSpPr>
          <p:cNvPr id="239" name="Shape 239"/>
          <p:cNvSpPr txBox="1">
            <a:spLocks noGrp="1"/>
          </p:cNvSpPr>
          <p:nvPr>
            <p:ph type="body" idx="1"/>
          </p:nvPr>
        </p:nvSpPr>
        <p:spPr>
          <a:xfrm>
            <a:off x="184450" y="1488750"/>
            <a:ext cx="4324499" cy="31122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72.2% of traffic to the Shopping Cart Page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21.48% circled back to Home Page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15.5% Exit Rate (second to Home Page)</a:t>
            </a:r>
          </a:p>
        </p:txBody>
      </p:sp>
      <p:pic>
        <p:nvPicPr>
          <p:cNvPr id="240" name="Shape 240"/>
          <p:cNvPicPr preferRelativeResize="0"/>
          <p:nvPr/>
        </p:nvPicPr>
        <p:blipFill rotWithShape="1">
          <a:blip r:embed="rId3">
            <a:alphaModFix/>
          </a:blip>
          <a:srcRect/>
          <a:stretch/>
        </p:blipFill>
        <p:spPr>
          <a:xfrm>
            <a:off x="4647153" y="1488750"/>
            <a:ext cx="3881794" cy="3112200"/>
          </a:xfrm>
          <a:prstGeom prst="rect">
            <a:avLst/>
          </a:prstGeom>
          <a:noFill/>
          <a:ln>
            <a:noFill/>
          </a:ln>
        </p:spPr>
      </p:pic>
      <p:pic>
        <p:nvPicPr>
          <p:cNvPr id="241" name="Shape 241"/>
          <p:cNvPicPr preferRelativeResize="0"/>
          <p:nvPr/>
        </p:nvPicPr>
        <p:blipFill rotWithShape="1">
          <a:blip r:embed="rId4">
            <a:alphaModFix/>
          </a:blip>
          <a:srcRect b="12959"/>
          <a:stretch/>
        </p:blipFill>
        <p:spPr>
          <a:xfrm flipH="1">
            <a:off x="620346" y="708843"/>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1381250" y="922675"/>
            <a:ext cx="6328499"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Collections Page Engagement</a:t>
            </a:r>
          </a:p>
        </p:txBody>
      </p:sp>
      <p:sp>
        <p:nvSpPr>
          <p:cNvPr id="247" name="Shape 247"/>
          <p:cNvSpPr txBox="1">
            <a:spLocks noGrp="1"/>
          </p:cNvSpPr>
          <p:nvPr>
            <p:ph type="body" idx="1"/>
          </p:nvPr>
        </p:nvSpPr>
        <p:spPr>
          <a:xfrm>
            <a:off x="4435000" y="1607275"/>
            <a:ext cx="4324499" cy="31122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CD00"/>
              </a:buClr>
              <a:buSzPct val="100000"/>
              <a:buFont typeface="Quattrocento Sans"/>
              <a:buChar char="◉"/>
            </a:pPr>
            <a:r>
              <a:rPr lang="en" sz="2400" b="0" i="0" u="none" strike="noStrike" cap="none">
                <a:solidFill>
                  <a:srgbClr val="000000"/>
                </a:solidFill>
                <a:latin typeface="Quattrocento Sans"/>
                <a:ea typeface="Quattrocento Sans"/>
                <a:cs typeface="Quattrocento Sans"/>
                <a:sym typeface="Quattrocento Sans"/>
              </a:rPr>
              <a:t>Ratings overview</a:t>
            </a:r>
          </a:p>
          <a:p>
            <a:pPr marL="0" marR="0" lvl="0" indent="0" algn="l" rtl="0">
              <a:lnSpc>
                <a:spcPct val="100000"/>
              </a:lnSpc>
              <a:spcBef>
                <a:spcPts val="600"/>
              </a:spcBef>
              <a:spcAft>
                <a:spcPts val="0"/>
              </a:spcAft>
              <a:buClr>
                <a:srgbClr val="FFCD00"/>
              </a:buClr>
              <a:buSzPct val="25000"/>
              <a:buFont typeface="Quattrocento Sans"/>
              <a:buNone/>
            </a:pPr>
            <a:endParaRPr sz="2400" b="0" i="0" u="none" strike="noStrike" cap="none">
              <a:solidFill>
                <a:srgbClr val="000000"/>
              </a:solidFill>
              <a:latin typeface="Quattrocento Sans"/>
              <a:ea typeface="Quattrocento Sans"/>
              <a:cs typeface="Quattrocento Sans"/>
              <a:sym typeface="Quattrocento Sans"/>
            </a:endParaRPr>
          </a:p>
          <a:p>
            <a:pPr marL="457200" marR="0" lvl="0" indent="-228600" algn="l" rtl="0">
              <a:lnSpc>
                <a:spcPct val="100000"/>
              </a:lnSpc>
              <a:spcBef>
                <a:spcPts val="600"/>
              </a:spcBef>
              <a:spcAft>
                <a:spcPts val="0"/>
              </a:spcAft>
              <a:buClr>
                <a:srgbClr val="FFCD00"/>
              </a:buClr>
              <a:buSzPct val="100000"/>
              <a:buFont typeface="Quattrocento Sans"/>
              <a:buChar char="◉"/>
            </a:pPr>
            <a:r>
              <a:rPr lang="en" sz="2400" b="0" i="0" u="none" strike="noStrike" cap="none">
                <a:solidFill>
                  <a:srgbClr val="000000"/>
                </a:solidFill>
                <a:latin typeface="Quattrocento Sans"/>
                <a:ea typeface="Quattrocento Sans"/>
                <a:cs typeface="Quattrocento Sans"/>
                <a:sym typeface="Quattrocento Sans"/>
              </a:rPr>
              <a:t>Call-to-action button</a:t>
            </a:r>
          </a:p>
          <a:p>
            <a:pPr marL="0" marR="0" lvl="0" indent="0" algn="l" rtl="0">
              <a:lnSpc>
                <a:spcPct val="100000"/>
              </a:lnSpc>
              <a:spcBef>
                <a:spcPts val="600"/>
              </a:spcBef>
              <a:spcAft>
                <a:spcPts val="0"/>
              </a:spcAft>
              <a:buClr>
                <a:srgbClr val="FFCD00"/>
              </a:buClr>
              <a:buSzPct val="25000"/>
              <a:buFont typeface="Quattrocento Sans"/>
              <a:buNone/>
            </a:pPr>
            <a:endParaRPr sz="2400" b="0" i="0" u="none" strike="noStrike" cap="none">
              <a:solidFill>
                <a:srgbClr val="000000"/>
              </a:solidFill>
              <a:latin typeface="Quattrocento Sans"/>
              <a:ea typeface="Quattrocento Sans"/>
              <a:cs typeface="Quattrocento Sans"/>
              <a:sym typeface="Quattrocento Sans"/>
            </a:endParaRPr>
          </a:p>
          <a:p>
            <a:pPr marL="457200" marR="0" lvl="0" indent="-228600" algn="l" rtl="0">
              <a:lnSpc>
                <a:spcPct val="100000"/>
              </a:lnSpc>
              <a:spcBef>
                <a:spcPts val="600"/>
              </a:spcBef>
              <a:spcAft>
                <a:spcPts val="0"/>
              </a:spcAft>
              <a:buClr>
                <a:srgbClr val="FFCD00"/>
              </a:buClr>
              <a:buSzPct val="100000"/>
              <a:buFont typeface="Quattrocento Sans"/>
              <a:buChar char="◉"/>
            </a:pPr>
            <a:r>
              <a:rPr lang="en" sz="2400" b="0" i="0" u="none" strike="noStrike" cap="none">
                <a:solidFill>
                  <a:srgbClr val="000000"/>
                </a:solidFill>
                <a:latin typeface="Quattrocento Sans"/>
                <a:ea typeface="Quattrocento Sans"/>
                <a:cs typeface="Quattrocento Sans"/>
                <a:sym typeface="Quattrocento Sans"/>
              </a:rPr>
              <a:t>50% lift in user engagement</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pic>
        <p:nvPicPr>
          <p:cNvPr id="248" name="Shape 248"/>
          <p:cNvPicPr preferRelativeResize="0"/>
          <p:nvPr/>
        </p:nvPicPr>
        <p:blipFill rotWithShape="1">
          <a:blip r:embed="rId3">
            <a:alphaModFix/>
          </a:blip>
          <a:srcRect/>
          <a:stretch/>
        </p:blipFill>
        <p:spPr>
          <a:xfrm>
            <a:off x="357850" y="1760975"/>
            <a:ext cx="4022949" cy="2959049"/>
          </a:xfrm>
          <a:prstGeom prst="rect">
            <a:avLst/>
          </a:prstGeom>
          <a:noFill/>
          <a:ln>
            <a:noFill/>
          </a:ln>
        </p:spPr>
      </p:pic>
      <p:sp>
        <p:nvSpPr>
          <p:cNvPr id="249" name="Shape 249"/>
          <p:cNvSpPr txBox="1"/>
          <p:nvPr/>
        </p:nvSpPr>
        <p:spPr>
          <a:xfrm>
            <a:off x="1482375" y="1358275"/>
            <a:ext cx="1773900" cy="2489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Quattrocento"/>
              <a:buNone/>
            </a:pPr>
            <a:r>
              <a:rPr lang="en" sz="1800" b="1" i="0" u="none" strike="noStrike" cap="none">
                <a:solidFill>
                  <a:srgbClr val="000000"/>
                </a:solidFill>
                <a:latin typeface="Quattrocento"/>
                <a:ea typeface="Quattrocento"/>
                <a:cs typeface="Quattrocento"/>
                <a:sym typeface="Quattrocento"/>
              </a:rPr>
              <a:t>B Test</a:t>
            </a:r>
          </a:p>
        </p:txBody>
      </p:sp>
      <p:sp>
        <p:nvSpPr>
          <p:cNvPr id="250" name="Shape 250"/>
          <p:cNvSpPr/>
          <p:nvPr/>
        </p:nvSpPr>
        <p:spPr>
          <a:xfrm>
            <a:off x="1012025" y="4179100"/>
            <a:ext cx="726300" cy="95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p:nvPr/>
        </p:nvSpPr>
        <p:spPr>
          <a:xfrm>
            <a:off x="1983575" y="4274500"/>
            <a:ext cx="333300" cy="178500"/>
          </a:xfrm>
          <a:prstGeom prst="leftArrow">
            <a:avLst>
              <a:gd name="adj1" fmla="val 50000"/>
              <a:gd name="adj2" fmla="val 50000"/>
            </a:avLst>
          </a:prstGeom>
          <a:solidFill>
            <a:srgbClr val="FFD96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52" name="Shape 252"/>
          <p:cNvPicPr preferRelativeResize="0"/>
          <p:nvPr/>
        </p:nvPicPr>
        <p:blipFill rotWithShape="1">
          <a:blip r:embed="rId4">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00"/>
                                        <p:tgtEl>
                                          <p:spTgt spid="2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1"/>
                                        </p:tgtEl>
                                        <p:attrNameLst>
                                          <p:attrName>style.visibility</p:attrName>
                                        </p:attrNameLst>
                                      </p:cBhvr>
                                      <p:to>
                                        <p:strVal val="visible"/>
                                      </p:to>
                                    </p:set>
                                    <p:animEffect transition="in" filter="fade">
                                      <p:cBhvr>
                                        <p:cTn id="12"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1381250" y="922675"/>
            <a:ext cx="5658300"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Home Page Engagement</a:t>
            </a:r>
          </a:p>
        </p:txBody>
      </p:sp>
      <p:pic>
        <p:nvPicPr>
          <p:cNvPr id="258" name="Shape 258"/>
          <p:cNvPicPr preferRelativeResize="0"/>
          <p:nvPr/>
        </p:nvPicPr>
        <p:blipFill rotWithShape="1">
          <a:blip r:embed="rId3">
            <a:alphaModFix/>
          </a:blip>
          <a:srcRect/>
          <a:stretch/>
        </p:blipFill>
        <p:spPr>
          <a:xfrm>
            <a:off x="4869673" y="1573274"/>
            <a:ext cx="3405199" cy="3330500"/>
          </a:xfrm>
          <a:prstGeom prst="rect">
            <a:avLst/>
          </a:prstGeom>
          <a:noFill/>
          <a:ln>
            <a:noFill/>
          </a:ln>
        </p:spPr>
      </p:pic>
      <p:sp>
        <p:nvSpPr>
          <p:cNvPr id="259" name="Shape 259"/>
          <p:cNvSpPr txBox="1">
            <a:spLocks noGrp="1"/>
          </p:cNvSpPr>
          <p:nvPr>
            <p:ph type="body" idx="1"/>
          </p:nvPr>
        </p:nvSpPr>
        <p:spPr>
          <a:xfrm>
            <a:off x="613075" y="1478025"/>
            <a:ext cx="3958799" cy="3425699"/>
          </a:xfrm>
          <a:prstGeom prst="rect">
            <a:avLst/>
          </a:prstGeom>
          <a:noFill/>
          <a:ln>
            <a:noFill/>
          </a:ln>
        </p:spPr>
        <p:txBody>
          <a:bodyPr lIns="91425" tIns="91425" rIns="91425" bIns="91425" anchor="t" anchorCtr="0">
            <a:noAutofit/>
          </a:bodyPr>
          <a:lstStyle/>
          <a:p>
            <a:pPr marL="457200" marR="0" lvl="0" indent="-330200" algn="l" rtl="0">
              <a:lnSpc>
                <a:spcPct val="100000"/>
              </a:lnSpc>
              <a:spcBef>
                <a:spcPts val="0"/>
              </a:spcBef>
              <a:spcAft>
                <a:spcPts val="0"/>
              </a:spcAft>
              <a:buClr>
                <a:srgbClr val="FFCD00"/>
              </a:buClr>
              <a:buSzPct val="100000"/>
              <a:buFont typeface="Quattrocento Sans"/>
              <a:buChar char="◉"/>
            </a:pPr>
            <a:r>
              <a:rPr lang="en" sz="1600" b="0" i="0" u="none" strike="noStrike" cap="none">
                <a:solidFill>
                  <a:srgbClr val="000000"/>
                </a:solidFill>
                <a:latin typeface="Quattrocento Sans"/>
                <a:ea typeface="Quattrocento Sans"/>
                <a:cs typeface="Quattrocento Sans"/>
                <a:sym typeface="Quattrocento Sans"/>
              </a:rPr>
              <a:t>Confusing design</a:t>
            </a: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600"/>
              </a:spcBef>
              <a:spcAft>
                <a:spcPts val="0"/>
              </a:spcAft>
              <a:buClr>
                <a:srgbClr val="FFCD00"/>
              </a:buClr>
              <a:buSzPct val="100000"/>
              <a:buFont typeface="Quattrocento Sans"/>
              <a:buChar char="◉"/>
            </a:pPr>
            <a:r>
              <a:rPr lang="en" sz="1600" b="0" i="0" u="none" strike="noStrike" cap="none">
                <a:solidFill>
                  <a:srgbClr val="000000"/>
                </a:solidFill>
                <a:latin typeface="Quattrocento Sans"/>
                <a:ea typeface="Quattrocento Sans"/>
                <a:cs typeface="Quattrocento Sans"/>
                <a:sym typeface="Quattrocento Sans"/>
              </a:rPr>
              <a:t>Survey results revealed it was difficult to find relevant information on Home Page</a:t>
            </a: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600"/>
              </a:spcBef>
              <a:spcAft>
                <a:spcPts val="0"/>
              </a:spcAft>
              <a:buClr>
                <a:srgbClr val="FFCD00"/>
              </a:buClr>
              <a:buSzPct val="100000"/>
              <a:buFont typeface="Quattrocento Sans"/>
              <a:buChar char="◉"/>
            </a:pPr>
            <a:r>
              <a:rPr lang="en" sz="1600" b="0" i="0" u="none" strike="noStrike" cap="none">
                <a:solidFill>
                  <a:srgbClr val="000000"/>
                </a:solidFill>
                <a:latin typeface="Quattrocento Sans"/>
                <a:ea typeface="Quattrocento Sans"/>
                <a:cs typeface="Quattrocento Sans"/>
                <a:sym typeface="Quattrocento Sans"/>
              </a:rPr>
              <a:t>Already has relatively low bounce rate (36.78%)</a:t>
            </a: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600"/>
              </a:spcBef>
              <a:spcAft>
                <a:spcPts val="0"/>
              </a:spcAft>
              <a:buClr>
                <a:srgbClr val="FFCD00"/>
              </a:buClr>
              <a:buSzPct val="100000"/>
              <a:buFont typeface="Quattrocento Sans"/>
              <a:buChar char="◉"/>
            </a:pPr>
            <a:r>
              <a:rPr lang="en" sz="1600" b="0" i="0" u="none" strike="noStrike" cap="none">
                <a:solidFill>
                  <a:srgbClr val="000000"/>
                </a:solidFill>
                <a:latin typeface="Quattrocento Sans"/>
                <a:ea typeface="Quattrocento Sans"/>
                <a:cs typeface="Quattrocento Sans"/>
                <a:sym typeface="Quattrocento Sans"/>
              </a:rPr>
              <a:t>But Low Landing Page Experience on Adwords</a:t>
            </a: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pic>
        <p:nvPicPr>
          <p:cNvPr id="260" name="Shape 260"/>
          <p:cNvPicPr preferRelativeResize="0"/>
          <p:nvPr/>
        </p:nvPicPr>
        <p:blipFill rotWithShape="1">
          <a:blip r:embed="rId4">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381250" y="922675"/>
            <a:ext cx="5658300"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Home Page Engagement</a:t>
            </a:r>
          </a:p>
        </p:txBody>
      </p:sp>
      <p:sp>
        <p:nvSpPr>
          <p:cNvPr id="266" name="Shape 266"/>
          <p:cNvSpPr txBox="1">
            <a:spLocks noGrp="1"/>
          </p:cNvSpPr>
          <p:nvPr>
            <p:ph type="body" idx="1"/>
          </p:nvPr>
        </p:nvSpPr>
        <p:spPr>
          <a:xfrm>
            <a:off x="4994600" y="1632800"/>
            <a:ext cx="3958799" cy="3112200"/>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Shortened home page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Ratings overview</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No changes in Landing Page Experience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a:solidFill>
                  <a:srgbClr val="000000"/>
                </a:solidFill>
                <a:latin typeface="Quattrocento Sans"/>
                <a:ea typeface="Quattrocento Sans"/>
                <a:cs typeface="Quattrocento Sans"/>
                <a:sym typeface="Quattrocento Sans"/>
              </a:rPr>
              <a:t>Need more data to attribute Bounce Rate changes</a:t>
            </a: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pic>
        <p:nvPicPr>
          <p:cNvPr id="267" name="Shape 267"/>
          <p:cNvPicPr preferRelativeResize="0"/>
          <p:nvPr/>
        </p:nvPicPr>
        <p:blipFill rotWithShape="1">
          <a:blip r:embed="rId3">
            <a:alphaModFix/>
          </a:blip>
          <a:srcRect/>
          <a:stretch/>
        </p:blipFill>
        <p:spPr>
          <a:xfrm>
            <a:off x="1203749" y="1346900"/>
            <a:ext cx="3636075" cy="3684000"/>
          </a:xfrm>
          <a:prstGeom prst="rect">
            <a:avLst/>
          </a:prstGeom>
          <a:noFill/>
          <a:ln>
            <a:noFill/>
          </a:ln>
        </p:spPr>
      </p:pic>
      <p:pic>
        <p:nvPicPr>
          <p:cNvPr id="268" name="Shape 268"/>
          <p:cNvPicPr preferRelativeResize="0"/>
          <p:nvPr/>
        </p:nvPicPr>
        <p:blipFill rotWithShape="1">
          <a:blip r:embed="rId4">
            <a:alphaModFix/>
          </a:blip>
          <a:srcRect b="12959"/>
          <a:stretch/>
        </p:blipFill>
        <p:spPr>
          <a:xfrm flipH="1">
            <a:off x="552182" y="691285"/>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381250" y="922675"/>
            <a:ext cx="5658300"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DUX Improvement - Major Results</a:t>
            </a:r>
          </a:p>
        </p:txBody>
      </p:sp>
      <p:sp>
        <p:nvSpPr>
          <p:cNvPr id="274" name="Shape 274"/>
          <p:cNvSpPr txBox="1">
            <a:spLocks noGrp="1"/>
          </p:cNvSpPr>
          <p:nvPr>
            <p:ph type="body" idx="1"/>
          </p:nvPr>
        </p:nvSpPr>
        <p:spPr>
          <a:xfrm>
            <a:off x="881200" y="1561350"/>
            <a:ext cx="3238499" cy="3112200"/>
          </a:xfrm>
          <a:prstGeom prst="rect">
            <a:avLst/>
          </a:prstGeom>
          <a:noFill/>
          <a:ln w="19050" cap="flat" cmpd="sng">
            <a:solidFill>
              <a:srgbClr val="FFC000"/>
            </a:solidFill>
            <a:prstDash val="solid"/>
            <a:round/>
            <a:headEnd type="none" w="med" len="med"/>
            <a:tailEnd type="none" w="med" len="med"/>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9.5% decrease in Home Page Bounce Rate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16.7% decrease in Collections Page Bounce Rate</a:t>
            </a:r>
          </a:p>
          <a:p>
            <a:pPr marL="0" marR="0" lvl="0" indent="0" algn="l" rtl="0">
              <a:lnSpc>
                <a:spcPct val="100000"/>
              </a:lnSpc>
              <a:spcBef>
                <a:spcPts val="600"/>
              </a:spcBef>
              <a:spcAft>
                <a:spcPts val="0"/>
              </a:spcAft>
              <a:buClr>
                <a:srgbClr val="FFCD00"/>
              </a:buClr>
              <a:buSzPct val="25000"/>
              <a:buFont typeface="Quattrocento Sans"/>
              <a:buNone/>
            </a:pPr>
            <a:endParaRPr sz="1800" dirty="0"/>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4.5% increase in Pages/Session</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a:p>
            <a:pPr marL="0" marR="0" lvl="0" indent="0" algn="l" rtl="0">
              <a:lnSpc>
                <a:spcPct val="100000"/>
              </a:lnSpc>
              <a:spcBef>
                <a:spcPts val="600"/>
              </a:spcBef>
              <a:spcAft>
                <a:spcPts val="0"/>
              </a:spcAft>
              <a:buClr>
                <a:srgbClr val="FFCD00"/>
              </a:buClr>
              <a:buSzPct val="25000"/>
              <a:buFont typeface="Quattrocento Sans"/>
              <a:buNone/>
            </a:pPr>
            <a:endParaRPr sz="1600" b="0" i="0" u="none" strike="noStrike" cap="none" dirty="0">
              <a:solidFill>
                <a:srgbClr val="000000"/>
              </a:solidFill>
              <a:latin typeface="Quattrocento Sans"/>
              <a:ea typeface="Quattrocento Sans"/>
              <a:cs typeface="Quattrocento Sans"/>
              <a:sym typeface="Quattrocento Sans"/>
            </a:endParaRPr>
          </a:p>
        </p:txBody>
      </p:sp>
      <p:sp>
        <p:nvSpPr>
          <p:cNvPr id="275" name="Shape 275"/>
          <p:cNvSpPr txBox="1">
            <a:spLocks noGrp="1"/>
          </p:cNvSpPr>
          <p:nvPr>
            <p:ph type="body" idx="1"/>
          </p:nvPr>
        </p:nvSpPr>
        <p:spPr>
          <a:xfrm>
            <a:off x="5117425" y="2040750"/>
            <a:ext cx="3238499" cy="2153400"/>
          </a:xfrm>
          <a:prstGeom prst="rect">
            <a:avLst/>
          </a:prstGeom>
          <a:noFill/>
          <a:ln w="19050" cap="flat" cmpd="sng">
            <a:solidFill>
              <a:srgbClr val="E31D1D"/>
            </a:solidFill>
            <a:prstDash val="solid"/>
            <a:round/>
            <a:headEnd type="none" w="med" len="med"/>
            <a:tailEnd type="none" w="med" len="med"/>
          </a:ln>
        </p:spPr>
        <p:txBody>
          <a:bodyPr lIns="91425" tIns="91425" rIns="91425" bIns="91425" anchor="t" anchorCtr="0">
            <a:noAutofit/>
          </a:bodyPr>
          <a:lstStyle/>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No changes in Landing Page Experience</a:t>
            </a:r>
          </a:p>
          <a:p>
            <a:pPr marL="0" marR="0" lvl="0" indent="0" algn="l" rtl="0">
              <a:lnSpc>
                <a:spcPct val="100000"/>
              </a:lnSpc>
              <a:spcBef>
                <a:spcPts val="600"/>
              </a:spcBef>
              <a:spcAft>
                <a:spcPts val="0"/>
              </a:spcAft>
              <a:buClr>
                <a:srgbClr val="FFCD00"/>
              </a:buClr>
              <a:buSzPct val="250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Need more data to correctly attribute changes</a:t>
            </a:r>
          </a:p>
        </p:txBody>
      </p:sp>
      <p:pic>
        <p:nvPicPr>
          <p:cNvPr id="276" name="Shape 276"/>
          <p:cNvPicPr preferRelativeResize="0"/>
          <p:nvPr/>
        </p:nvPicPr>
        <p:blipFill rotWithShape="1">
          <a:blip r:embed="rId3">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Talking Points for Today</a:t>
            </a:r>
          </a:p>
        </p:txBody>
      </p:sp>
      <p:sp>
        <p:nvSpPr>
          <p:cNvPr id="117" name="Shape 117"/>
          <p:cNvSpPr txBox="1">
            <a:spLocks noGrp="1"/>
          </p:cNvSpPr>
          <p:nvPr>
            <p:ph type="body" idx="1"/>
          </p:nvPr>
        </p:nvSpPr>
        <p:spPr>
          <a:xfrm>
            <a:off x="5596925" y="2052175"/>
            <a:ext cx="3425400" cy="2135699"/>
          </a:xfrm>
          <a:prstGeom prst="rect">
            <a:avLst/>
          </a:prstGeom>
          <a:noFill/>
          <a:ln>
            <a:noFill/>
          </a:ln>
        </p:spPr>
        <p:txBody>
          <a:bodyPr lIns="91425" tIns="91425" rIns="91425" bIns="91425" anchor="t" anchorCtr="0">
            <a:noAutofit/>
          </a:bodyPr>
          <a:lstStyle/>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dirty="0">
                <a:solidFill>
                  <a:schemeClr val="dk1"/>
                </a:solidFill>
                <a:latin typeface="Lora"/>
                <a:ea typeface="Lora"/>
                <a:cs typeface="Lora"/>
                <a:sym typeface="Lora"/>
              </a:rPr>
              <a:t>Overview</a:t>
            </a:r>
          </a:p>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dirty="0">
                <a:solidFill>
                  <a:schemeClr val="dk1"/>
                </a:solidFill>
                <a:latin typeface="Lora"/>
                <a:ea typeface="Lora"/>
                <a:cs typeface="Lora"/>
                <a:sym typeface="Lora"/>
              </a:rPr>
              <a:t>Core Metrics</a:t>
            </a:r>
          </a:p>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dirty="0">
                <a:solidFill>
                  <a:schemeClr val="dk1"/>
                </a:solidFill>
                <a:latin typeface="Lora"/>
                <a:ea typeface="Lora"/>
                <a:cs typeface="Lora"/>
                <a:sym typeface="Lora"/>
              </a:rPr>
              <a:t>DUX</a:t>
            </a:r>
          </a:p>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dirty="0">
                <a:solidFill>
                  <a:schemeClr val="dk1"/>
                </a:solidFill>
                <a:latin typeface="Lora"/>
                <a:ea typeface="Lora"/>
                <a:cs typeface="Lora"/>
                <a:sym typeface="Lora"/>
              </a:rPr>
              <a:t>Search Analytics</a:t>
            </a:r>
          </a:p>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dirty="0">
                <a:solidFill>
                  <a:schemeClr val="dk1"/>
                </a:solidFill>
                <a:latin typeface="Lora"/>
                <a:ea typeface="Lora"/>
                <a:cs typeface="Lora"/>
                <a:sym typeface="Lora"/>
              </a:rPr>
              <a:t>Retrospect</a:t>
            </a:r>
          </a:p>
        </p:txBody>
      </p:sp>
      <p:pic>
        <p:nvPicPr>
          <p:cNvPr id="118" name="Shape 118"/>
          <p:cNvPicPr preferRelativeResize="0"/>
          <p:nvPr/>
        </p:nvPicPr>
        <p:blipFill rotWithShape="1">
          <a:blip r:embed="rId3">
            <a:alphaModFix/>
          </a:blip>
          <a:srcRect b="12959"/>
          <a:stretch/>
        </p:blipFill>
        <p:spPr>
          <a:xfrm flipH="1">
            <a:off x="620346" y="756343"/>
            <a:ext cx="874825" cy="768249"/>
          </a:xfrm>
          <a:prstGeom prst="rect">
            <a:avLst/>
          </a:prstGeom>
          <a:noFill/>
          <a:ln>
            <a:noFill/>
          </a:ln>
        </p:spPr>
      </p:pic>
      <p:pic>
        <p:nvPicPr>
          <p:cNvPr id="2" name="Picture 1"/>
          <p:cNvPicPr>
            <a:picLocks noChangeAspect="1"/>
          </p:cNvPicPr>
          <p:nvPr/>
        </p:nvPicPr>
        <p:blipFill>
          <a:blip r:embed="rId4"/>
          <a:stretch>
            <a:fillRect/>
          </a:stretch>
        </p:blipFill>
        <p:spPr>
          <a:xfrm>
            <a:off x="651443" y="1863260"/>
            <a:ext cx="4608206" cy="2324614"/>
          </a:xfrm>
          <a:prstGeom prst="rect">
            <a:avLst/>
          </a:prstGeom>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ctrTitle"/>
          </p:nvPr>
        </p:nvSpPr>
        <p:spPr>
          <a:xfrm>
            <a:off x="2022225" y="1693523"/>
            <a:ext cx="3787799" cy="11597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2400" b="1" i="0" u="none" strike="noStrike" cap="none">
                <a:solidFill>
                  <a:srgbClr val="000000"/>
                </a:solidFill>
                <a:latin typeface="Lora"/>
                <a:ea typeface="Lora"/>
                <a:cs typeface="Lora"/>
                <a:sym typeface="Lora"/>
              </a:rPr>
              <a:t>Search Analytics </a:t>
            </a:r>
          </a:p>
        </p:txBody>
      </p:sp>
      <p:sp>
        <p:nvSpPr>
          <p:cNvPr id="282" name="Shape 282"/>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dirty="0">
                <a:solidFill>
                  <a:srgbClr val="000000"/>
                </a:solidFill>
                <a:highlight>
                  <a:srgbClr val="FFCD00"/>
                </a:highlight>
                <a:latin typeface="Quattrocento Sans"/>
                <a:ea typeface="Quattrocento Sans"/>
                <a:cs typeface="Quattrocento Sans"/>
                <a:sym typeface="Quattrocento Sans"/>
              </a:rPr>
              <a:t>Identifying opportunities and challenges to improve Nomz through search</a:t>
            </a:r>
          </a:p>
        </p:txBody>
      </p:sp>
      <p:sp>
        <p:nvSpPr>
          <p:cNvPr id="283" name="Shape 283"/>
          <p:cNvSpPr txBox="1"/>
          <p:nvPr/>
        </p:nvSpPr>
        <p:spPr>
          <a:xfrm>
            <a:off x="1133975" y="2291150"/>
            <a:ext cx="543899" cy="562199"/>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indent="0" algn="ctr">
              <a:buClr>
                <a:schemeClr val="dk1"/>
              </a:buClr>
              <a:buSzPct val="25000"/>
              <a:buFont typeface="Lora"/>
              <a:defRPr sz="2400">
                <a:solidFill>
                  <a:schemeClr val="dk1"/>
                </a:solidFill>
                <a:latin typeface="Lora"/>
                <a:ea typeface="Lora"/>
                <a:cs typeface="Lora"/>
              </a:defRPr>
            </a:lvl1pPr>
          </a:lstStyle>
          <a:p>
            <a:r>
              <a:rPr lang="en" dirty="0">
                <a:sym typeface="Lora"/>
              </a:rPr>
              <a:t>4</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Lora"/>
              <a:buNone/>
            </a:pPr>
            <a:r>
              <a:rPr lang="en" sz="2000" b="1" i="0" u="none" strike="noStrike" cap="none">
                <a:solidFill>
                  <a:schemeClr val="dk1"/>
                </a:solidFill>
                <a:latin typeface="Lora"/>
                <a:ea typeface="Lora"/>
                <a:cs typeface="Lora"/>
                <a:sym typeface="Lora"/>
              </a:rPr>
              <a:t>Search Analytics Status Quo</a:t>
            </a:r>
          </a:p>
        </p:txBody>
      </p:sp>
      <p:sp>
        <p:nvSpPr>
          <p:cNvPr id="289" name="Shape 289"/>
          <p:cNvSpPr txBox="1">
            <a:spLocks noGrp="1"/>
          </p:cNvSpPr>
          <p:nvPr>
            <p:ph type="body" idx="1"/>
          </p:nvPr>
        </p:nvSpPr>
        <p:spPr>
          <a:xfrm>
            <a:off x="1238003" y="3766876"/>
            <a:ext cx="1576449" cy="7922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latin typeface="Quattrocento Sans"/>
                <a:ea typeface="Quattrocento Sans"/>
                <a:cs typeface="Quattrocento Sans"/>
                <a:sym typeface="Quattrocento Sans"/>
              </a:rPr>
              <a:t>Undescriptive Keywords</a:t>
            </a:r>
          </a:p>
        </p:txBody>
      </p:sp>
      <p:sp>
        <p:nvSpPr>
          <p:cNvPr id="290" name="Shape 290"/>
          <p:cNvSpPr txBox="1">
            <a:spLocks noGrp="1"/>
          </p:cNvSpPr>
          <p:nvPr>
            <p:ph type="body" idx="2"/>
          </p:nvPr>
        </p:nvSpPr>
        <p:spPr>
          <a:xfrm>
            <a:off x="3016717" y="3900441"/>
            <a:ext cx="2967500" cy="7922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latin typeface="Quattrocento Sans"/>
                <a:ea typeface="Quattrocento Sans"/>
                <a:cs typeface="Quattrocento Sans"/>
                <a:sym typeface="Quattrocento Sans"/>
              </a:rPr>
              <a:t>Lack of Relevant Keywords </a:t>
            </a:r>
          </a:p>
        </p:txBody>
      </p:sp>
      <p:sp>
        <p:nvSpPr>
          <p:cNvPr id="291" name="Shape 291"/>
          <p:cNvSpPr txBox="1">
            <a:spLocks noGrp="1"/>
          </p:cNvSpPr>
          <p:nvPr>
            <p:ph type="body" idx="3"/>
          </p:nvPr>
        </p:nvSpPr>
        <p:spPr>
          <a:xfrm>
            <a:off x="5984217" y="3806062"/>
            <a:ext cx="1967497" cy="7922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latin typeface="Quattrocento Sans"/>
                <a:ea typeface="Quattrocento Sans"/>
                <a:cs typeface="Quattrocento Sans"/>
                <a:sym typeface="Quattrocento Sans"/>
              </a:rPr>
              <a:t>Overall Low Search Presence</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       </a:t>
            </a:r>
          </a:p>
        </p:txBody>
      </p:sp>
      <p:grpSp>
        <p:nvGrpSpPr>
          <p:cNvPr id="292" name="Shape 292"/>
          <p:cNvGrpSpPr/>
          <p:nvPr/>
        </p:nvGrpSpPr>
        <p:grpSpPr>
          <a:xfrm>
            <a:off x="916457" y="1019749"/>
            <a:ext cx="214623" cy="214624"/>
            <a:chOff x="2594050" y="1631825"/>
            <a:chExt cx="439624" cy="439625"/>
          </a:xfrm>
        </p:grpSpPr>
        <p:sp>
          <p:nvSpPr>
            <p:cNvPr id="293" name="Shape 293"/>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4" name="Shape 294"/>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5" name="Shape 295"/>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6" name="Shape 296"/>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97" name="Shape 297"/>
          <p:cNvSpPr txBox="1"/>
          <p:nvPr/>
        </p:nvSpPr>
        <p:spPr>
          <a:xfrm>
            <a:off x="1371757" y="4343691"/>
            <a:ext cx="6400500" cy="698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Quattrocento Sans"/>
              <a:buNone/>
            </a:pPr>
            <a:r>
              <a:rPr lang="en" sz="1800" b="0" i="1" u="none" strike="noStrike" cap="none">
                <a:solidFill>
                  <a:schemeClr val="dk1"/>
                </a:solidFill>
                <a:latin typeface="Quattrocento"/>
                <a:ea typeface="Quattrocento"/>
                <a:cs typeface="Quattrocento"/>
                <a:sym typeface="Quattrocento"/>
              </a:rPr>
              <a:t>Nomz Inc. </a:t>
            </a:r>
            <a:r>
              <a:rPr lang="en" sz="2000" b="0" i="1" u="none" strike="noStrike" cap="none">
                <a:solidFill>
                  <a:schemeClr val="dk1"/>
                </a:solidFill>
                <a:highlight>
                  <a:srgbClr val="F1C232"/>
                </a:highlight>
                <a:latin typeface="Quattrocento"/>
                <a:ea typeface="Quattrocento"/>
                <a:cs typeface="Quattrocento"/>
                <a:sym typeface="Quattrocento"/>
              </a:rPr>
              <a:t>struggles </a:t>
            </a:r>
            <a:r>
              <a:rPr lang="en" sz="1800" b="0" i="1" u="none" strike="noStrike" cap="none">
                <a:solidFill>
                  <a:schemeClr val="dk1"/>
                </a:solidFill>
                <a:latin typeface="Quattrocento"/>
                <a:ea typeface="Quattrocento"/>
                <a:cs typeface="Quattrocento"/>
                <a:sym typeface="Quattrocento"/>
              </a:rPr>
              <a:t>to obtain </a:t>
            </a:r>
            <a:r>
              <a:rPr lang="en" sz="2000" b="0" i="1" u="none" strike="noStrike" cap="none">
                <a:solidFill>
                  <a:schemeClr val="dk1"/>
                </a:solidFill>
                <a:highlight>
                  <a:srgbClr val="F1C232"/>
                </a:highlight>
                <a:latin typeface="Quattrocento"/>
                <a:ea typeface="Quattrocento"/>
                <a:cs typeface="Quattrocento"/>
                <a:sym typeface="Quattrocento"/>
              </a:rPr>
              <a:t>significant </a:t>
            </a:r>
            <a:r>
              <a:rPr lang="en" sz="1800" b="0" i="1" u="none" strike="noStrike" cap="none">
                <a:solidFill>
                  <a:schemeClr val="dk1"/>
                </a:solidFill>
                <a:latin typeface="Quattrocento"/>
                <a:ea typeface="Quattrocento"/>
                <a:cs typeface="Quattrocento"/>
                <a:sym typeface="Quattrocento"/>
              </a:rPr>
              <a:t>search traffics</a:t>
            </a:r>
          </a:p>
        </p:txBody>
      </p:sp>
      <p:pic>
        <p:nvPicPr>
          <p:cNvPr id="298" name="Shape 298"/>
          <p:cNvPicPr preferRelativeResize="0"/>
          <p:nvPr/>
        </p:nvPicPr>
        <p:blipFill rotWithShape="1">
          <a:blip r:embed="rId3">
            <a:alphaModFix/>
          </a:blip>
          <a:srcRect/>
          <a:stretch/>
        </p:blipFill>
        <p:spPr>
          <a:xfrm>
            <a:off x="2412950" y="1325262"/>
            <a:ext cx="4260299" cy="2433700"/>
          </a:xfrm>
          <a:prstGeom prst="rect">
            <a:avLst/>
          </a:prstGeom>
          <a:noFill/>
          <a:ln>
            <a:noFill/>
          </a:ln>
        </p:spPr>
      </p:pic>
      <p:pic>
        <p:nvPicPr>
          <p:cNvPr id="299" name="Shape 299"/>
          <p:cNvPicPr preferRelativeResize="0"/>
          <p:nvPr/>
        </p:nvPicPr>
        <p:blipFill rotWithShape="1">
          <a:blip r:embed="rId4">
            <a:alphaModFix/>
          </a:blip>
          <a:srcRect b="12959"/>
          <a:stretch/>
        </p:blipFill>
        <p:spPr>
          <a:xfrm flipH="1">
            <a:off x="611559" y="750662"/>
            <a:ext cx="874825" cy="7682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body" idx="4294967295"/>
          </p:nvPr>
        </p:nvSpPr>
        <p:spPr>
          <a:xfrm>
            <a:off x="4361975" y="878850"/>
            <a:ext cx="4173000" cy="3654299"/>
          </a:xfrm>
          <a:prstGeom prst="rect">
            <a:avLst/>
          </a:prstGeom>
          <a:noFill/>
          <a:ln>
            <a:noFill/>
          </a:ln>
        </p:spPr>
        <p:txBody>
          <a:bodyPr lIns="91425" tIns="91425" rIns="91425" bIns="91425" anchor="ctr" anchorCtr="0">
            <a:noAutofit/>
          </a:bodyPr>
          <a:lstStyle/>
          <a:p>
            <a:pPr marL="457200" marR="0" lvl="0" indent="-355600" algn="l" rtl="0">
              <a:lnSpc>
                <a:spcPct val="100000"/>
              </a:lnSpc>
              <a:spcBef>
                <a:spcPts val="0"/>
              </a:spcBef>
              <a:spcAft>
                <a:spcPts val="0"/>
              </a:spcAft>
              <a:buClr>
                <a:schemeClr val="dk1"/>
              </a:buClr>
              <a:buSzPct val="100000"/>
              <a:buFont typeface="Lora"/>
              <a:buChar char="◉"/>
            </a:pPr>
            <a:r>
              <a:rPr lang="en" sz="2000" b="1" i="0" u="none" strike="noStrike" cap="none">
                <a:solidFill>
                  <a:schemeClr val="dk1"/>
                </a:solidFill>
                <a:latin typeface="Lora"/>
                <a:ea typeface="Lora"/>
                <a:cs typeface="Lora"/>
                <a:sym typeface="Lora"/>
              </a:rPr>
              <a:t>Prompt </a:t>
            </a:r>
            <a:r>
              <a:rPr lang="en" sz="2000" b="1" i="0" u="none" strike="noStrike" cap="none">
                <a:solidFill>
                  <a:schemeClr val="dk1"/>
                </a:solidFill>
                <a:highlight>
                  <a:srgbClr val="F1C232"/>
                </a:highlight>
                <a:latin typeface="Lora"/>
                <a:ea typeface="Lora"/>
                <a:cs typeface="Lora"/>
                <a:sym typeface="Lora"/>
              </a:rPr>
              <a:t>more clicks</a:t>
            </a:r>
            <a:r>
              <a:rPr lang="en" sz="2000" b="1" i="0" u="none" strike="noStrike" cap="none">
                <a:solidFill>
                  <a:schemeClr val="dk1"/>
                </a:solidFill>
                <a:latin typeface="Lora"/>
                <a:ea typeface="Lora"/>
                <a:cs typeface="Lora"/>
                <a:sym typeface="Lora"/>
              </a:rPr>
              <a:t> from existing users through Search Engine Optimization. </a:t>
            </a:r>
          </a:p>
          <a:p>
            <a:pPr marL="457200" marR="0" lvl="0" indent="-355600" algn="l" rtl="0">
              <a:lnSpc>
                <a:spcPct val="100000"/>
              </a:lnSpc>
              <a:spcBef>
                <a:spcPts val="0"/>
              </a:spcBef>
              <a:spcAft>
                <a:spcPts val="0"/>
              </a:spcAft>
              <a:buClr>
                <a:schemeClr val="dk1"/>
              </a:buClr>
              <a:buSzPct val="100000"/>
              <a:buFont typeface="Lora"/>
              <a:buChar char="◉"/>
            </a:pPr>
            <a:r>
              <a:rPr lang="en" sz="2000" b="1" i="0" u="none" strike="noStrike" cap="none">
                <a:solidFill>
                  <a:schemeClr val="dk1"/>
                </a:solidFill>
                <a:latin typeface="Lora"/>
                <a:ea typeface="Lora"/>
                <a:cs typeface="Lora"/>
                <a:sym typeface="Lora"/>
              </a:rPr>
              <a:t>Promote Nomz to </a:t>
            </a:r>
            <a:r>
              <a:rPr lang="en" sz="2000" b="1" i="0" u="none" strike="noStrike" cap="none">
                <a:solidFill>
                  <a:schemeClr val="dk1"/>
                </a:solidFill>
                <a:highlight>
                  <a:srgbClr val="F1C232"/>
                </a:highlight>
                <a:latin typeface="Lora"/>
                <a:ea typeface="Lora"/>
                <a:cs typeface="Lora"/>
                <a:sym typeface="Lora"/>
              </a:rPr>
              <a:t>get more new users</a:t>
            </a:r>
            <a:r>
              <a:rPr lang="en" sz="2000" b="1" i="0" u="none" strike="noStrike" cap="none">
                <a:solidFill>
                  <a:schemeClr val="dk1"/>
                </a:solidFill>
                <a:latin typeface="Lora"/>
                <a:ea typeface="Lora"/>
                <a:cs typeface="Lora"/>
                <a:sym typeface="Lora"/>
              </a:rPr>
              <a:t> through GOMC. </a:t>
            </a:r>
          </a:p>
        </p:txBody>
      </p:sp>
      <p:cxnSp>
        <p:nvCxnSpPr>
          <p:cNvPr id="305" name="Shape 305"/>
          <p:cNvCxnSpPr/>
          <p:nvPr/>
        </p:nvCxnSpPr>
        <p:spPr>
          <a:xfrm>
            <a:off x="-6450" y="1131725"/>
            <a:ext cx="9150599" cy="0"/>
          </a:xfrm>
          <a:prstGeom prst="straightConnector1">
            <a:avLst/>
          </a:prstGeom>
          <a:noFill/>
          <a:ln w="9525" cap="flat" cmpd="sng">
            <a:solidFill>
              <a:srgbClr val="CCCCCC"/>
            </a:solidFill>
            <a:prstDash val="solid"/>
            <a:round/>
            <a:headEnd type="none" w="med" len="med"/>
            <a:tailEnd type="none" w="med" len="med"/>
          </a:ln>
        </p:spPr>
      </p:cxnSp>
      <p:sp>
        <p:nvSpPr>
          <p:cNvPr id="306" name="Shape 306"/>
          <p:cNvSpPr/>
          <p:nvPr/>
        </p:nvSpPr>
        <p:spPr>
          <a:xfrm>
            <a:off x="625400" y="736699"/>
            <a:ext cx="790199" cy="790199"/>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07" name="Shape 307"/>
          <p:cNvPicPr preferRelativeResize="0"/>
          <p:nvPr/>
        </p:nvPicPr>
        <p:blipFill rotWithShape="1">
          <a:blip r:embed="rId3">
            <a:alphaModFix/>
          </a:blip>
          <a:srcRect/>
          <a:stretch/>
        </p:blipFill>
        <p:spPr>
          <a:xfrm>
            <a:off x="-1289716" y="906525"/>
            <a:ext cx="7102133" cy="5143498"/>
          </a:xfrm>
          <a:prstGeom prst="rect">
            <a:avLst/>
          </a:prstGeom>
          <a:noFill/>
          <a:ln>
            <a:noFill/>
          </a:ln>
        </p:spPr>
      </p:pic>
      <p:grpSp>
        <p:nvGrpSpPr>
          <p:cNvPr id="308" name="Shape 308"/>
          <p:cNvGrpSpPr/>
          <p:nvPr/>
        </p:nvGrpSpPr>
        <p:grpSpPr>
          <a:xfrm>
            <a:off x="840854" y="943457"/>
            <a:ext cx="359271" cy="376691"/>
            <a:chOff x="5961125" y="1623900"/>
            <a:chExt cx="427450" cy="448175"/>
          </a:xfrm>
        </p:grpSpPr>
        <p:sp>
          <p:nvSpPr>
            <p:cNvPr id="309" name="Shape 309"/>
            <p:cNvSpPr/>
            <p:nvPr/>
          </p:nvSpPr>
          <p:spPr>
            <a:xfrm>
              <a:off x="5961125" y="1678700"/>
              <a:ext cx="376925" cy="376925"/>
            </a:xfrm>
            <a:custGeom>
              <a:avLst/>
              <a:gdLst/>
              <a:ahLst/>
              <a:cxnLst/>
              <a:rect l="0" t="0" r="0" b="0"/>
              <a:pathLst>
                <a:path w="120000" h="120000" fill="none" extrusionOk="0">
                  <a:moveTo>
                    <a:pt x="94021" y="10665"/>
                  </a:moveTo>
                  <a:lnTo>
                    <a:pt x="94021" y="10665"/>
                  </a:lnTo>
                  <a:lnTo>
                    <a:pt x="90336" y="8150"/>
                  </a:lnTo>
                  <a:lnTo>
                    <a:pt x="86460" y="6208"/>
                  </a:lnTo>
                  <a:lnTo>
                    <a:pt x="82385" y="4274"/>
                  </a:lnTo>
                  <a:lnTo>
                    <a:pt x="78126" y="2722"/>
                  </a:lnTo>
                  <a:lnTo>
                    <a:pt x="73860" y="1559"/>
                  </a:lnTo>
                  <a:lnTo>
                    <a:pt x="69403" y="779"/>
                  </a:lnTo>
                  <a:lnTo>
                    <a:pt x="64747" y="198"/>
                  </a:lnTo>
                  <a:lnTo>
                    <a:pt x="60099" y="7"/>
                  </a:lnTo>
                  <a:lnTo>
                    <a:pt x="60099" y="7"/>
                  </a:lnTo>
                  <a:lnTo>
                    <a:pt x="56995" y="7"/>
                  </a:lnTo>
                  <a:lnTo>
                    <a:pt x="53891" y="397"/>
                  </a:lnTo>
                  <a:lnTo>
                    <a:pt x="50986" y="779"/>
                  </a:lnTo>
                  <a:lnTo>
                    <a:pt x="48081" y="1169"/>
                  </a:lnTo>
                  <a:lnTo>
                    <a:pt x="45168" y="1942"/>
                  </a:lnTo>
                  <a:lnTo>
                    <a:pt x="42263" y="2722"/>
                  </a:lnTo>
                  <a:lnTo>
                    <a:pt x="39548" y="3693"/>
                  </a:lnTo>
                  <a:lnTo>
                    <a:pt x="36834" y="4656"/>
                  </a:lnTo>
                  <a:lnTo>
                    <a:pt x="34120" y="5818"/>
                  </a:lnTo>
                  <a:lnTo>
                    <a:pt x="31597" y="7179"/>
                  </a:lnTo>
                  <a:lnTo>
                    <a:pt x="29082" y="8731"/>
                  </a:lnTo>
                  <a:lnTo>
                    <a:pt x="26559" y="10283"/>
                  </a:lnTo>
                  <a:lnTo>
                    <a:pt x="24235" y="11827"/>
                  </a:lnTo>
                  <a:lnTo>
                    <a:pt x="21911" y="13769"/>
                  </a:lnTo>
                  <a:lnTo>
                    <a:pt x="19778" y="15512"/>
                  </a:lnTo>
                  <a:lnTo>
                    <a:pt x="17645" y="17645"/>
                  </a:lnTo>
                  <a:lnTo>
                    <a:pt x="15703" y="19587"/>
                  </a:lnTo>
                  <a:lnTo>
                    <a:pt x="13769" y="21911"/>
                  </a:lnTo>
                  <a:lnTo>
                    <a:pt x="12018" y="24044"/>
                  </a:lnTo>
                  <a:lnTo>
                    <a:pt x="10275" y="26368"/>
                  </a:lnTo>
                  <a:lnTo>
                    <a:pt x="8723" y="28891"/>
                  </a:lnTo>
                  <a:lnTo>
                    <a:pt x="7370" y="31406"/>
                  </a:lnTo>
                  <a:lnTo>
                    <a:pt x="6009" y="33929"/>
                  </a:lnTo>
                  <a:lnTo>
                    <a:pt x="4847" y="36643"/>
                  </a:lnTo>
                  <a:lnTo>
                    <a:pt x="3685" y="39357"/>
                  </a:lnTo>
                  <a:lnTo>
                    <a:pt x="2714" y="42072"/>
                  </a:lnTo>
                  <a:lnTo>
                    <a:pt x="1942" y="44977"/>
                  </a:lnTo>
                  <a:lnTo>
                    <a:pt x="1361" y="47882"/>
                  </a:lnTo>
                  <a:lnTo>
                    <a:pt x="779" y="50795"/>
                  </a:lnTo>
                  <a:lnTo>
                    <a:pt x="389" y="53891"/>
                  </a:lnTo>
                  <a:lnTo>
                    <a:pt x="198" y="56804"/>
                  </a:lnTo>
                  <a:lnTo>
                    <a:pt x="0" y="59900"/>
                  </a:lnTo>
                  <a:lnTo>
                    <a:pt x="0" y="59900"/>
                  </a:lnTo>
                  <a:lnTo>
                    <a:pt x="198" y="63004"/>
                  </a:lnTo>
                  <a:lnTo>
                    <a:pt x="389" y="66108"/>
                  </a:lnTo>
                  <a:lnTo>
                    <a:pt x="779" y="69013"/>
                  </a:lnTo>
                  <a:lnTo>
                    <a:pt x="1361" y="72117"/>
                  </a:lnTo>
                  <a:lnTo>
                    <a:pt x="1942" y="75022"/>
                  </a:lnTo>
                  <a:lnTo>
                    <a:pt x="2714" y="77736"/>
                  </a:lnTo>
                  <a:lnTo>
                    <a:pt x="3685" y="80642"/>
                  </a:lnTo>
                  <a:lnTo>
                    <a:pt x="4847" y="83356"/>
                  </a:lnTo>
                  <a:lnTo>
                    <a:pt x="6009" y="85879"/>
                  </a:lnTo>
                  <a:lnTo>
                    <a:pt x="7370" y="88593"/>
                  </a:lnTo>
                  <a:lnTo>
                    <a:pt x="8723" y="91116"/>
                  </a:lnTo>
                  <a:lnTo>
                    <a:pt x="10275" y="93440"/>
                  </a:lnTo>
                  <a:lnTo>
                    <a:pt x="12018" y="95764"/>
                  </a:lnTo>
                  <a:lnTo>
                    <a:pt x="13769" y="98088"/>
                  </a:lnTo>
                  <a:lnTo>
                    <a:pt x="15703" y="100221"/>
                  </a:lnTo>
                  <a:lnTo>
                    <a:pt x="17645" y="102354"/>
                  </a:lnTo>
                  <a:lnTo>
                    <a:pt x="19778" y="104296"/>
                  </a:lnTo>
                  <a:lnTo>
                    <a:pt x="21911" y="106230"/>
                  </a:lnTo>
                  <a:lnTo>
                    <a:pt x="24235" y="107981"/>
                  </a:lnTo>
                  <a:lnTo>
                    <a:pt x="26559" y="109724"/>
                  </a:lnTo>
                  <a:lnTo>
                    <a:pt x="29082" y="111276"/>
                  </a:lnTo>
                  <a:lnTo>
                    <a:pt x="31597" y="112629"/>
                  </a:lnTo>
                  <a:lnTo>
                    <a:pt x="34120" y="113990"/>
                  </a:lnTo>
                  <a:lnTo>
                    <a:pt x="36834" y="115152"/>
                  </a:lnTo>
                  <a:lnTo>
                    <a:pt x="39548" y="116314"/>
                  </a:lnTo>
                  <a:lnTo>
                    <a:pt x="42263" y="117285"/>
                  </a:lnTo>
                  <a:lnTo>
                    <a:pt x="45168" y="118057"/>
                  </a:lnTo>
                  <a:lnTo>
                    <a:pt x="48081" y="118638"/>
                  </a:lnTo>
                  <a:lnTo>
                    <a:pt x="50986" y="119220"/>
                  </a:lnTo>
                  <a:lnTo>
                    <a:pt x="53891" y="119610"/>
                  </a:lnTo>
                  <a:lnTo>
                    <a:pt x="56995" y="119801"/>
                  </a:lnTo>
                  <a:lnTo>
                    <a:pt x="60099" y="120000"/>
                  </a:lnTo>
                  <a:lnTo>
                    <a:pt x="60099" y="120000"/>
                  </a:lnTo>
                  <a:lnTo>
                    <a:pt x="63195" y="119801"/>
                  </a:lnTo>
                  <a:lnTo>
                    <a:pt x="66108" y="119610"/>
                  </a:lnTo>
                  <a:lnTo>
                    <a:pt x="69204" y="119220"/>
                  </a:lnTo>
                  <a:lnTo>
                    <a:pt x="72117" y="118638"/>
                  </a:lnTo>
                  <a:lnTo>
                    <a:pt x="75022" y="118057"/>
                  </a:lnTo>
                  <a:lnTo>
                    <a:pt x="77927" y="117285"/>
                  </a:lnTo>
                  <a:lnTo>
                    <a:pt x="80642" y="116314"/>
                  </a:lnTo>
                  <a:lnTo>
                    <a:pt x="83356" y="115152"/>
                  </a:lnTo>
                  <a:lnTo>
                    <a:pt x="86070" y="113990"/>
                  </a:lnTo>
                  <a:lnTo>
                    <a:pt x="88593" y="112629"/>
                  </a:lnTo>
                  <a:lnTo>
                    <a:pt x="91108" y="111276"/>
                  </a:lnTo>
                  <a:lnTo>
                    <a:pt x="93631" y="109724"/>
                  </a:lnTo>
                  <a:lnTo>
                    <a:pt x="95955" y="107981"/>
                  </a:lnTo>
                  <a:lnTo>
                    <a:pt x="98279" y="106230"/>
                  </a:lnTo>
                  <a:lnTo>
                    <a:pt x="100412" y="104296"/>
                  </a:lnTo>
                  <a:lnTo>
                    <a:pt x="102545" y="102354"/>
                  </a:lnTo>
                  <a:lnTo>
                    <a:pt x="104487" y="100221"/>
                  </a:lnTo>
                  <a:lnTo>
                    <a:pt x="106421" y="98088"/>
                  </a:lnTo>
                  <a:lnTo>
                    <a:pt x="108172" y="95764"/>
                  </a:lnTo>
                  <a:lnTo>
                    <a:pt x="109716" y="93440"/>
                  </a:lnTo>
                  <a:lnTo>
                    <a:pt x="111268" y="91116"/>
                  </a:lnTo>
                  <a:lnTo>
                    <a:pt x="112820" y="88593"/>
                  </a:lnTo>
                  <a:lnTo>
                    <a:pt x="114181" y="85879"/>
                  </a:lnTo>
                  <a:lnTo>
                    <a:pt x="115343" y="83356"/>
                  </a:lnTo>
                  <a:lnTo>
                    <a:pt x="116306" y="80642"/>
                  </a:lnTo>
                  <a:lnTo>
                    <a:pt x="117277" y="77736"/>
                  </a:lnTo>
                  <a:lnTo>
                    <a:pt x="118248" y="75022"/>
                  </a:lnTo>
                  <a:lnTo>
                    <a:pt x="118830" y="72117"/>
                  </a:lnTo>
                  <a:lnTo>
                    <a:pt x="119411" y="69013"/>
                  </a:lnTo>
                  <a:lnTo>
                    <a:pt x="119801" y="66108"/>
                  </a:lnTo>
                  <a:lnTo>
                    <a:pt x="119992" y="63004"/>
                  </a:lnTo>
                  <a:lnTo>
                    <a:pt x="119992" y="59900"/>
                  </a:lnTo>
                  <a:lnTo>
                    <a:pt x="119992" y="59900"/>
                  </a:lnTo>
                  <a:lnTo>
                    <a:pt x="119801" y="55061"/>
                  </a:lnTo>
                  <a:lnTo>
                    <a:pt x="119220" y="50214"/>
                  </a:lnTo>
                  <a:lnTo>
                    <a:pt x="118248" y="45558"/>
                  </a:lnTo>
                  <a:lnTo>
                    <a:pt x="116895" y="41101"/>
                  </a:lnTo>
                  <a:lnTo>
                    <a:pt x="115343" y="36643"/>
                  </a:lnTo>
                  <a:lnTo>
                    <a:pt x="113401" y="32377"/>
                  </a:lnTo>
                  <a:lnTo>
                    <a:pt x="111077" y="28501"/>
                  </a:lnTo>
                  <a:lnTo>
                    <a:pt x="108363" y="24625"/>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0" name="Shape 310"/>
            <p:cNvSpPr/>
            <p:nvPr/>
          </p:nvSpPr>
          <p:spPr>
            <a:xfrm>
              <a:off x="6009825" y="1727425"/>
              <a:ext cx="279499" cy="279499"/>
            </a:xfrm>
            <a:custGeom>
              <a:avLst/>
              <a:gdLst/>
              <a:ahLst/>
              <a:cxnLst/>
              <a:rect l="0" t="0" r="0" b="0"/>
              <a:pathLst>
                <a:path w="120000" h="120000" fill="none" extrusionOk="0">
                  <a:moveTo>
                    <a:pt x="109277" y="25620"/>
                  </a:moveTo>
                  <a:lnTo>
                    <a:pt x="109277" y="25620"/>
                  </a:lnTo>
                  <a:lnTo>
                    <a:pt x="111627" y="29280"/>
                  </a:lnTo>
                  <a:lnTo>
                    <a:pt x="113720" y="33198"/>
                  </a:lnTo>
                  <a:lnTo>
                    <a:pt x="115556" y="37384"/>
                  </a:lnTo>
                  <a:lnTo>
                    <a:pt x="117123" y="41570"/>
                  </a:lnTo>
                  <a:lnTo>
                    <a:pt x="118432" y="46014"/>
                  </a:lnTo>
                  <a:lnTo>
                    <a:pt x="119216" y="50457"/>
                  </a:lnTo>
                  <a:lnTo>
                    <a:pt x="119999" y="55159"/>
                  </a:lnTo>
                  <a:lnTo>
                    <a:pt x="119999" y="59860"/>
                  </a:lnTo>
                  <a:lnTo>
                    <a:pt x="119999" y="59860"/>
                  </a:lnTo>
                  <a:lnTo>
                    <a:pt x="119731" y="66139"/>
                  </a:lnTo>
                  <a:lnTo>
                    <a:pt x="118948" y="72150"/>
                  </a:lnTo>
                  <a:lnTo>
                    <a:pt x="117381" y="77645"/>
                  </a:lnTo>
                  <a:lnTo>
                    <a:pt x="115288" y="83388"/>
                  </a:lnTo>
                  <a:lnTo>
                    <a:pt x="112937" y="88626"/>
                  </a:lnTo>
                  <a:lnTo>
                    <a:pt x="109803" y="93327"/>
                  </a:lnTo>
                  <a:lnTo>
                    <a:pt x="106400" y="98028"/>
                  </a:lnTo>
                  <a:lnTo>
                    <a:pt x="102483" y="102214"/>
                  </a:lnTo>
                  <a:lnTo>
                    <a:pt x="98296" y="106132"/>
                  </a:lnTo>
                  <a:lnTo>
                    <a:pt x="93595" y="109534"/>
                  </a:lnTo>
                  <a:lnTo>
                    <a:pt x="88626" y="112669"/>
                  </a:lnTo>
                  <a:lnTo>
                    <a:pt x="83398" y="115288"/>
                  </a:lnTo>
                  <a:lnTo>
                    <a:pt x="77914" y="117112"/>
                  </a:lnTo>
                  <a:lnTo>
                    <a:pt x="72161" y="118679"/>
                  </a:lnTo>
                  <a:lnTo>
                    <a:pt x="66150" y="119731"/>
                  </a:lnTo>
                  <a:lnTo>
                    <a:pt x="60139" y="119989"/>
                  </a:lnTo>
                  <a:lnTo>
                    <a:pt x="60139" y="119989"/>
                  </a:lnTo>
                  <a:lnTo>
                    <a:pt x="53860" y="119731"/>
                  </a:lnTo>
                  <a:lnTo>
                    <a:pt x="48107" y="118679"/>
                  </a:lnTo>
                  <a:lnTo>
                    <a:pt x="42354" y="117112"/>
                  </a:lnTo>
                  <a:lnTo>
                    <a:pt x="36869" y="115288"/>
                  </a:lnTo>
                  <a:lnTo>
                    <a:pt x="31642" y="112669"/>
                  </a:lnTo>
                  <a:lnTo>
                    <a:pt x="26672" y="109534"/>
                  </a:lnTo>
                  <a:lnTo>
                    <a:pt x="21971" y="106132"/>
                  </a:lnTo>
                  <a:lnTo>
                    <a:pt x="17785" y="102214"/>
                  </a:lnTo>
                  <a:lnTo>
                    <a:pt x="13867" y="98028"/>
                  </a:lnTo>
                  <a:lnTo>
                    <a:pt x="10465" y="93327"/>
                  </a:lnTo>
                  <a:lnTo>
                    <a:pt x="7330" y="88626"/>
                  </a:lnTo>
                  <a:lnTo>
                    <a:pt x="4980" y="83388"/>
                  </a:lnTo>
                  <a:lnTo>
                    <a:pt x="2887" y="77645"/>
                  </a:lnTo>
                  <a:lnTo>
                    <a:pt x="1320" y="72150"/>
                  </a:lnTo>
                  <a:lnTo>
                    <a:pt x="536" y="66139"/>
                  </a:lnTo>
                  <a:lnTo>
                    <a:pt x="10" y="59860"/>
                  </a:lnTo>
                  <a:lnTo>
                    <a:pt x="10" y="59860"/>
                  </a:lnTo>
                  <a:lnTo>
                    <a:pt x="536" y="53849"/>
                  </a:lnTo>
                  <a:lnTo>
                    <a:pt x="1320" y="47838"/>
                  </a:lnTo>
                  <a:lnTo>
                    <a:pt x="2887" y="42085"/>
                  </a:lnTo>
                  <a:lnTo>
                    <a:pt x="4980" y="36601"/>
                  </a:lnTo>
                  <a:lnTo>
                    <a:pt x="7330" y="31373"/>
                  </a:lnTo>
                  <a:lnTo>
                    <a:pt x="10465" y="26404"/>
                  </a:lnTo>
                  <a:lnTo>
                    <a:pt x="13867" y="21960"/>
                  </a:lnTo>
                  <a:lnTo>
                    <a:pt x="17785" y="17516"/>
                  </a:lnTo>
                  <a:lnTo>
                    <a:pt x="21971" y="13599"/>
                  </a:lnTo>
                  <a:lnTo>
                    <a:pt x="26672" y="10196"/>
                  </a:lnTo>
                  <a:lnTo>
                    <a:pt x="31642" y="7320"/>
                  </a:lnTo>
                  <a:lnTo>
                    <a:pt x="36869" y="4711"/>
                  </a:lnTo>
                  <a:lnTo>
                    <a:pt x="42354" y="2618"/>
                  </a:lnTo>
                  <a:lnTo>
                    <a:pt x="48107" y="1309"/>
                  </a:lnTo>
                  <a:lnTo>
                    <a:pt x="53860" y="268"/>
                  </a:lnTo>
                  <a:lnTo>
                    <a:pt x="60139" y="0"/>
                  </a:lnTo>
                  <a:lnTo>
                    <a:pt x="60139" y="0"/>
                  </a:lnTo>
                  <a:lnTo>
                    <a:pt x="64840" y="268"/>
                  </a:lnTo>
                  <a:lnTo>
                    <a:pt x="69542" y="783"/>
                  </a:lnTo>
                  <a:lnTo>
                    <a:pt x="73985" y="1567"/>
                  </a:lnTo>
                  <a:lnTo>
                    <a:pt x="78429" y="2876"/>
                  </a:lnTo>
                  <a:lnTo>
                    <a:pt x="82615" y="4443"/>
                  </a:lnTo>
                  <a:lnTo>
                    <a:pt x="86801" y="6279"/>
                  </a:lnTo>
                  <a:lnTo>
                    <a:pt x="90719" y="8372"/>
                  </a:lnTo>
                  <a:lnTo>
                    <a:pt x="94379" y="1072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1" name="Shape 311"/>
            <p:cNvSpPr/>
            <p:nvPr/>
          </p:nvSpPr>
          <p:spPr>
            <a:xfrm>
              <a:off x="6107250" y="1824850"/>
              <a:ext cx="84650" cy="84650"/>
            </a:xfrm>
            <a:custGeom>
              <a:avLst/>
              <a:gdLst/>
              <a:ahLst/>
              <a:cxnLst/>
              <a:rect l="0" t="0" r="0" b="0"/>
              <a:pathLst>
                <a:path w="120000" h="120000" fill="none" extrusionOk="0">
                  <a:moveTo>
                    <a:pt x="119149" y="49190"/>
                  </a:moveTo>
                  <a:lnTo>
                    <a:pt x="119149" y="49190"/>
                  </a:lnTo>
                  <a:lnTo>
                    <a:pt x="120000" y="59539"/>
                  </a:lnTo>
                  <a:lnTo>
                    <a:pt x="120000" y="59539"/>
                  </a:lnTo>
                  <a:lnTo>
                    <a:pt x="120000" y="65599"/>
                  </a:lnTo>
                  <a:lnTo>
                    <a:pt x="119149" y="71624"/>
                  </a:lnTo>
                  <a:lnTo>
                    <a:pt x="117412" y="77684"/>
                  </a:lnTo>
                  <a:lnTo>
                    <a:pt x="115676" y="82858"/>
                  </a:lnTo>
                  <a:lnTo>
                    <a:pt x="113089" y="88033"/>
                  </a:lnTo>
                  <a:lnTo>
                    <a:pt x="110502" y="93207"/>
                  </a:lnTo>
                  <a:lnTo>
                    <a:pt x="107064" y="98381"/>
                  </a:lnTo>
                  <a:lnTo>
                    <a:pt x="102740" y="102705"/>
                  </a:lnTo>
                  <a:lnTo>
                    <a:pt x="98417" y="106178"/>
                  </a:lnTo>
                  <a:lnTo>
                    <a:pt x="94093" y="109616"/>
                  </a:lnTo>
                  <a:lnTo>
                    <a:pt x="88919" y="113089"/>
                  </a:lnTo>
                  <a:lnTo>
                    <a:pt x="83744" y="114790"/>
                  </a:lnTo>
                  <a:lnTo>
                    <a:pt x="78570" y="117377"/>
                  </a:lnTo>
                  <a:lnTo>
                    <a:pt x="72510" y="118263"/>
                  </a:lnTo>
                  <a:lnTo>
                    <a:pt x="66485" y="119964"/>
                  </a:lnTo>
                  <a:lnTo>
                    <a:pt x="60460" y="119964"/>
                  </a:lnTo>
                  <a:lnTo>
                    <a:pt x="60460" y="119964"/>
                  </a:lnTo>
                  <a:lnTo>
                    <a:pt x="54400" y="119964"/>
                  </a:lnTo>
                  <a:lnTo>
                    <a:pt x="48375" y="118263"/>
                  </a:lnTo>
                  <a:lnTo>
                    <a:pt x="42315" y="117377"/>
                  </a:lnTo>
                  <a:lnTo>
                    <a:pt x="37141" y="114790"/>
                  </a:lnTo>
                  <a:lnTo>
                    <a:pt x="31966" y="113089"/>
                  </a:lnTo>
                  <a:lnTo>
                    <a:pt x="26792" y="109616"/>
                  </a:lnTo>
                  <a:lnTo>
                    <a:pt x="22468" y="106178"/>
                  </a:lnTo>
                  <a:lnTo>
                    <a:pt x="18145" y="102705"/>
                  </a:lnTo>
                  <a:lnTo>
                    <a:pt x="13821" y="98381"/>
                  </a:lnTo>
                  <a:lnTo>
                    <a:pt x="10383" y="93207"/>
                  </a:lnTo>
                  <a:lnTo>
                    <a:pt x="7796" y="88033"/>
                  </a:lnTo>
                  <a:lnTo>
                    <a:pt x="5209" y="82858"/>
                  </a:lnTo>
                  <a:lnTo>
                    <a:pt x="2622" y="77684"/>
                  </a:lnTo>
                  <a:lnTo>
                    <a:pt x="1736" y="71624"/>
                  </a:lnTo>
                  <a:lnTo>
                    <a:pt x="886" y="65599"/>
                  </a:lnTo>
                  <a:lnTo>
                    <a:pt x="35" y="59539"/>
                  </a:lnTo>
                  <a:lnTo>
                    <a:pt x="35" y="59539"/>
                  </a:lnTo>
                  <a:lnTo>
                    <a:pt x="886" y="53514"/>
                  </a:lnTo>
                  <a:lnTo>
                    <a:pt x="1736" y="47489"/>
                  </a:lnTo>
                  <a:lnTo>
                    <a:pt x="2622" y="42279"/>
                  </a:lnTo>
                  <a:lnTo>
                    <a:pt x="5209" y="36255"/>
                  </a:lnTo>
                  <a:lnTo>
                    <a:pt x="7796" y="31080"/>
                  </a:lnTo>
                  <a:lnTo>
                    <a:pt x="10383" y="25906"/>
                  </a:lnTo>
                  <a:lnTo>
                    <a:pt x="13821" y="21582"/>
                  </a:lnTo>
                  <a:lnTo>
                    <a:pt x="18145" y="17259"/>
                  </a:lnTo>
                  <a:lnTo>
                    <a:pt x="22468" y="13821"/>
                  </a:lnTo>
                  <a:lnTo>
                    <a:pt x="26792" y="10348"/>
                  </a:lnTo>
                  <a:lnTo>
                    <a:pt x="31966" y="6910"/>
                  </a:lnTo>
                  <a:lnTo>
                    <a:pt x="37141" y="4323"/>
                  </a:lnTo>
                  <a:lnTo>
                    <a:pt x="42315" y="2587"/>
                  </a:lnTo>
                  <a:lnTo>
                    <a:pt x="48375" y="850"/>
                  </a:lnTo>
                  <a:lnTo>
                    <a:pt x="54400" y="0"/>
                  </a:lnTo>
                  <a:lnTo>
                    <a:pt x="60460" y="0"/>
                  </a:lnTo>
                  <a:lnTo>
                    <a:pt x="60460" y="0"/>
                  </a:lnTo>
                  <a:lnTo>
                    <a:pt x="70809" y="85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2" name="Shape 312"/>
            <p:cNvSpPr/>
            <p:nvPr/>
          </p:nvSpPr>
          <p:spPr>
            <a:xfrm>
              <a:off x="6058550" y="1776125"/>
              <a:ext cx="182074" cy="182074"/>
            </a:xfrm>
            <a:custGeom>
              <a:avLst/>
              <a:gdLst/>
              <a:ahLst/>
              <a:cxnLst/>
              <a:rect l="0" t="0" r="0" b="0"/>
              <a:pathLst>
                <a:path w="120000" h="120000" fill="none" extrusionOk="0">
                  <a:moveTo>
                    <a:pt x="89485" y="7628"/>
                  </a:moveTo>
                  <a:lnTo>
                    <a:pt x="89485" y="7628"/>
                  </a:lnTo>
                  <a:lnTo>
                    <a:pt x="83075" y="4432"/>
                  </a:lnTo>
                  <a:lnTo>
                    <a:pt x="79467" y="3212"/>
                  </a:lnTo>
                  <a:lnTo>
                    <a:pt x="75842" y="2010"/>
                  </a:lnTo>
                  <a:lnTo>
                    <a:pt x="71838" y="1219"/>
                  </a:lnTo>
                  <a:lnTo>
                    <a:pt x="68230" y="411"/>
                  </a:lnTo>
                  <a:lnTo>
                    <a:pt x="64209" y="16"/>
                  </a:lnTo>
                  <a:lnTo>
                    <a:pt x="60205" y="16"/>
                  </a:lnTo>
                  <a:lnTo>
                    <a:pt x="60205" y="16"/>
                  </a:lnTo>
                  <a:lnTo>
                    <a:pt x="54175" y="411"/>
                  </a:lnTo>
                  <a:lnTo>
                    <a:pt x="48161" y="1219"/>
                  </a:lnTo>
                  <a:lnTo>
                    <a:pt x="42147" y="2422"/>
                  </a:lnTo>
                  <a:lnTo>
                    <a:pt x="36924" y="4827"/>
                  </a:lnTo>
                  <a:lnTo>
                    <a:pt x="31701" y="7233"/>
                  </a:lnTo>
                  <a:lnTo>
                    <a:pt x="26494" y="10034"/>
                  </a:lnTo>
                  <a:lnTo>
                    <a:pt x="22078" y="13659"/>
                  </a:lnTo>
                  <a:lnTo>
                    <a:pt x="17663" y="17663"/>
                  </a:lnTo>
                  <a:lnTo>
                    <a:pt x="13642" y="21683"/>
                  </a:lnTo>
                  <a:lnTo>
                    <a:pt x="10429" y="26494"/>
                  </a:lnTo>
                  <a:lnTo>
                    <a:pt x="7233" y="31305"/>
                  </a:lnTo>
                  <a:lnTo>
                    <a:pt x="4827" y="36528"/>
                  </a:lnTo>
                  <a:lnTo>
                    <a:pt x="2817" y="42147"/>
                  </a:lnTo>
                  <a:lnTo>
                    <a:pt x="1202" y="47766"/>
                  </a:lnTo>
                  <a:lnTo>
                    <a:pt x="411" y="53780"/>
                  </a:lnTo>
                  <a:lnTo>
                    <a:pt x="0" y="59794"/>
                  </a:lnTo>
                  <a:lnTo>
                    <a:pt x="0" y="59794"/>
                  </a:lnTo>
                  <a:lnTo>
                    <a:pt x="411" y="66219"/>
                  </a:lnTo>
                  <a:lnTo>
                    <a:pt x="1202" y="71838"/>
                  </a:lnTo>
                  <a:lnTo>
                    <a:pt x="2817" y="77852"/>
                  </a:lnTo>
                  <a:lnTo>
                    <a:pt x="4827" y="83471"/>
                  </a:lnTo>
                  <a:lnTo>
                    <a:pt x="7233" y="88694"/>
                  </a:lnTo>
                  <a:lnTo>
                    <a:pt x="10429" y="93505"/>
                  </a:lnTo>
                  <a:lnTo>
                    <a:pt x="13642" y="97921"/>
                  </a:lnTo>
                  <a:lnTo>
                    <a:pt x="17663" y="102336"/>
                  </a:lnTo>
                  <a:lnTo>
                    <a:pt x="22078" y="106357"/>
                  </a:lnTo>
                  <a:lnTo>
                    <a:pt x="26494" y="109570"/>
                  </a:lnTo>
                  <a:lnTo>
                    <a:pt x="31701" y="112766"/>
                  </a:lnTo>
                  <a:lnTo>
                    <a:pt x="36924" y="115172"/>
                  </a:lnTo>
                  <a:lnTo>
                    <a:pt x="42147" y="117182"/>
                  </a:lnTo>
                  <a:lnTo>
                    <a:pt x="48161" y="118797"/>
                  </a:lnTo>
                  <a:lnTo>
                    <a:pt x="54175" y="119588"/>
                  </a:lnTo>
                  <a:lnTo>
                    <a:pt x="60205" y="119999"/>
                  </a:lnTo>
                  <a:lnTo>
                    <a:pt x="60205" y="119999"/>
                  </a:lnTo>
                  <a:lnTo>
                    <a:pt x="66219" y="119588"/>
                  </a:lnTo>
                  <a:lnTo>
                    <a:pt x="72233" y="118797"/>
                  </a:lnTo>
                  <a:lnTo>
                    <a:pt x="77852" y="117182"/>
                  </a:lnTo>
                  <a:lnTo>
                    <a:pt x="83471" y="115172"/>
                  </a:lnTo>
                  <a:lnTo>
                    <a:pt x="88694" y="112766"/>
                  </a:lnTo>
                  <a:lnTo>
                    <a:pt x="93505" y="109570"/>
                  </a:lnTo>
                  <a:lnTo>
                    <a:pt x="98316" y="106357"/>
                  </a:lnTo>
                  <a:lnTo>
                    <a:pt x="102732" y="102336"/>
                  </a:lnTo>
                  <a:lnTo>
                    <a:pt x="106340" y="97921"/>
                  </a:lnTo>
                  <a:lnTo>
                    <a:pt x="109965" y="93505"/>
                  </a:lnTo>
                  <a:lnTo>
                    <a:pt x="112766" y="88694"/>
                  </a:lnTo>
                  <a:lnTo>
                    <a:pt x="115567" y="83471"/>
                  </a:lnTo>
                  <a:lnTo>
                    <a:pt x="117577" y="77852"/>
                  </a:lnTo>
                  <a:lnTo>
                    <a:pt x="118780" y="71838"/>
                  </a:lnTo>
                  <a:lnTo>
                    <a:pt x="119983" y="66219"/>
                  </a:lnTo>
                  <a:lnTo>
                    <a:pt x="119983" y="59794"/>
                  </a:lnTo>
                  <a:lnTo>
                    <a:pt x="119983" y="59794"/>
                  </a:lnTo>
                  <a:lnTo>
                    <a:pt x="119983" y="55790"/>
                  </a:lnTo>
                  <a:lnTo>
                    <a:pt x="119588" y="52181"/>
                  </a:lnTo>
                  <a:lnTo>
                    <a:pt x="119192" y="48161"/>
                  </a:lnTo>
                  <a:lnTo>
                    <a:pt x="117989" y="44553"/>
                  </a:lnTo>
                  <a:lnTo>
                    <a:pt x="117182" y="40944"/>
                  </a:lnTo>
                  <a:lnTo>
                    <a:pt x="115567" y="37336"/>
                  </a:lnTo>
                  <a:lnTo>
                    <a:pt x="112371" y="3051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3" name="Shape 313"/>
            <p:cNvSpPr/>
            <p:nvPr/>
          </p:nvSpPr>
          <p:spPr>
            <a:xfrm>
              <a:off x="5971475" y="2001400"/>
              <a:ext cx="74924" cy="70675"/>
            </a:xfrm>
            <a:custGeom>
              <a:avLst/>
              <a:gdLst/>
              <a:ahLst/>
              <a:cxnLst/>
              <a:rect l="0" t="0" r="0" b="0"/>
              <a:pathLst>
                <a:path w="120000" h="120000" fill="none" extrusionOk="0">
                  <a:moveTo>
                    <a:pt x="58538" y="42"/>
                  </a:moveTo>
                  <a:lnTo>
                    <a:pt x="11731" y="49663"/>
                  </a:lnTo>
                  <a:lnTo>
                    <a:pt x="11731" y="49663"/>
                  </a:lnTo>
                  <a:lnTo>
                    <a:pt x="6846" y="55861"/>
                  </a:lnTo>
                  <a:lnTo>
                    <a:pt x="2962" y="63119"/>
                  </a:lnTo>
                  <a:lnTo>
                    <a:pt x="1001" y="70336"/>
                  </a:lnTo>
                  <a:lnTo>
                    <a:pt x="40" y="78613"/>
                  </a:lnTo>
                  <a:lnTo>
                    <a:pt x="1001" y="86890"/>
                  </a:lnTo>
                  <a:lnTo>
                    <a:pt x="2962" y="94106"/>
                  </a:lnTo>
                  <a:lnTo>
                    <a:pt x="6846" y="101365"/>
                  </a:lnTo>
                  <a:lnTo>
                    <a:pt x="11731" y="107562"/>
                  </a:lnTo>
                  <a:lnTo>
                    <a:pt x="11731" y="107562"/>
                  </a:lnTo>
                  <a:lnTo>
                    <a:pt x="17577" y="112741"/>
                  </a:lnTo>
                  <a:lnTo>
                    <a:pt x="24384" y="116858"/>
                  </a:lnTo>
                  <a:lnTo>
                    <a:pt x="32192" y="118938"/>
                  </a:lnTo>
                  <a:lnTo>
                    <a:pt x="39039" y="119957"/>
                  </a:lnTo>
                  <a:lnTo>
                    <a:pt x="39039" y="119957"/>
                  </a:lnTo>
                  <a:lnTo>
                    <a:pt x="46846" y="118938"/>
                  </a:lnTo>
                  <a:lnTo>
                    <a:pt x="53653" y="116858"/>
                  </a:lnTo>
                  <a:lnTo>
                    <a:pt x="60500" y="112741"/>
                  </a:lnTo>
                  <a:lnTo>
                    <a:pt x="67307" y="107562"/>
                  </a:lnTo>
                  <a:lnTo>
                    <a:pt x="114114" y="57941"/>
                  </a:lnTo>
                  <a:lnTo>
                    <a:pt x="114114" y="57941"/>
                  </a:lnTo>
                  <a:lnTo>
                    <a:pt x="119959" y="5068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4" name="Shape 314"/>
            <p:cNvSpPr/>
            <p:nvPr/>
          </p:nvSpPr>
          <p:spPr>
            <a:xfrm>
              <a:off x="6253375" y="2001400"/>
              <a:ext cx="74325" cy="70675"/>
            </a:xfrm>
            <a:custGeom>
              <a:avLst/>
              <a:gdLst/>
              <a:ahLst/>
              <a:cxnLst/>
              <a:rect l="0" t="0" r="0" b="0"/>
              <a:pathLst>
                <a:path w="120000" h="120000" fill="none" extrusionOk="0">
                  <a:moveTo>
                    <a:pt x="40" y="50682"/>
                  </a:moveTo>
                  <a:lnTo>
                    <a:pt x="40" y="50682"/>
                  </a:lnTo>
                  <a:lnTo>
                    <a:pt x="4964" y="57941"/>
                  </a:lnTo>
                  <a:lnTo>
                    <a:pt x="53118" y="107562"/>
                  </a:lnTo>
                  <a:lnTo>
                    <a:pt x="53118" y="107562"/>
                  </a:lnTo>
                  <a:lnTo>
                    <a:pt x="59011" y="112741"/>
                  </a:lnTo>
                  <a:lnTo>
                    <a:pt x="65913" y="116858"/>
                  </a:lnTo>
                  <a:lnTo>
                    <a:pt x="73743" y="118938"/>
                  </a:lnTo>
                  <a:lnTo>
                    <a:pt x="80645" y="119957"/>
                  </a:lnTo>
                  <a:lnTo>
                    <a:pt x="80645" y="119957"/>
                  </a:lnTo>
                  <a:lnTo>
                    <a:pt x="88516" y="118938"/>
                  </a:lnTo>
                  <a:lnTo>
                    <a:pt x="95378" y="116858"/>
                  </a:lnTo>
                  <a:lnTo>
                    <a:pt x="102280" y="112741"/>
                  </a:lnTo>
                  <a:lnTo>
                    <a:pt x="109142" y="107562"/>
                  </a:lnTo>
                  <a:lnTo>
                    <a:pt x="109142" y="107562"/>
                  </a:lnTo>
                  <a:lnTo>
                    <a:pt x="114066" y="101365"/>
                  </a:lnTo>
                  <a:lnTo>
                    <a:pt x="117981" y="94106"/>
                  </a:lnTo>
                  <a:lnTo>
                    <a:pt x="119959" y="86890"/>
                  </a:lnTo>
                  <a:lnTo>
                    <a:pt x="119959" y="78613"/>
                  </a:lnTo>
                  <a:lnTo>
                    <a:pt x="119959" y="70336"/>
                  </a:lnTo>
                  <a:lnTo>
                    <a:pt x="117981" y="63119"/>
                  </a:lnTo>
                  <a:lnTo>
                    <a:pt x="114066" y="55861"/>
                  </a:lnTo>
                  <a:lnTo>
                    <a:pt x="109142" y="49663"/>
                  </a:lnTo>
                  <a:lnTo>
                    <a:pt x="61957" y="42"/>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15" name="Shape 315"/>
            <p:cNvSpPr/>
            <p:nvPr/>
          </p:nvSpPr>
          <p:spPr>
            <a:xfrm>
              <a:off x="6137700" y="1623900"/>
              <a:ext cx="250875" cy="255150"/>
            </a:xfrm>
            <a:custGeom>
              <a:avLst/>
              <a:gdLst/>
              <a:ahLst/>
              <a:cxnLst/>
              <a:rect l="0" t="0" r="0" b="0"/>
              <a:pathLst>
                <a:path w="120000" h="120000" fill="none" extrusionOk="0">
                  <a:moveTo>
                    <a:pt x="116209" y="28359"/>
                  </a:moveTo>
                  <a:lnTo>
                    <a:pt x="103689" y="26067"/>
                  </a:lnTo>
                  <a:lnTo>
                    <a:pt x="115922" y="14038"/>
                  </a:lnTo>
                  <a:lnTo>
                    <a:pt x="115922" y="14038"/>
                  </a:lnTo>
                  <a:lnTo>
                    <a:pt x="116795" y="13180"/>
                  </a:lnTo>
                  <a:lnTo>
                    <a:pt x="117369" y="12039"/>
                  </a:lnTo>
                  <a:lnTo>
                    <a:pt x="117668" y="11181"/>
                  </a:lnTo>
                  <a:lnTo>
                    <a:pt x="117668" y="10029"/>
                  </a:lnTo>
                  <a:lnTo>
                    <a:pt x="117668" y="8888"/>
                  </a:lnTo>
                  <a:lnTo>
                    <a:pt x="117369" y="7736"/>
                  </a:lnTo>
                  <a:lnTo>
                    <a:pt x="116795" y="6878"/>
                  </a:lnTo>
                  <a:lnTo>
                    <a:pt x="115922" y="6019"/>
                  </a:lnTo>
                  <a:lnTo>
                    <a:pt x="115922" y="6019"/>
                  </a:lnTo>
                  <a:lnTo>
                    <a:pt x="115049" y="5161"/>
                  </a:lnTo>
                  <a:lnTo>
                    <a:pt x="114176" y="4597"/>
                  </a:lnTo>
                  <a:lnTo>
                    <a:pt x="113004" y="4303"/>
                  </a:lnTo>
                  <a:lnTo>
                    <a:pt x="111844" y="4303"/>
                  </a:lnTo>
                  <a:lnTo>
                    <a:pt x="110672" y="4303"/>
                  </a:lnTo>
                  <a:lnTo>
                    <a:pt x="109799" y="4597"/>
                  </a:lnTo>
                  <a:lnTo>
                    <a:pt x="108639" y="5161"/>
                  </a:lnTo>
                  <a:lnTo>
                    <a:pt x="107766" y="6019"/>
                  </a:lnTo>
                  <a:lnTo>
                    <a:pt x="94074" y="19482"/>
                  </a:lnTo>
                  <a:lnTo>
                    <a:pt x="94074" y="19482"/>
                  </a:lnTo>
                  <a:lnTo>
                    <a:pt x="93488" y="17483"/>
                  </a:lnTo>
                  <a:lnTo>
                    <a:pt x="90869" y="3727"/>
                  </a:lnTo>
                  <a:lnTo>
                    <a:pt x="90869" y="3727"/>
                  </a:lnTo>
                  <a:lnTo>
                    <a:pt x="90582" y="2304"/>
                  </a:lnTo>
                  <a:lnTo>
                    <a:pt x="89997" y="1152"/>
                  </a:lnTo>
                  <a:lnTo>
                    <a:pt x="89411" y="587"/>
                  </a:lnTo>
                  <a:lnTo>
                    <a:pt x="88538" y="11"/>
                  </a:lnTo>
                  <a:lnTo>
                    <a:pt x="87665" y="11"/>
                  </a:lnTo>
                  <a:lnTo>
                    <a:pt x="86505" y="293"/>
                  </a:lnTo>
                  <a:lnTo>
                    <a:pt x="85632" y="870"/>
                  </a:lnTo>
                  <a:lnTo>
                    <a:pt x="84460" y="1728"/>
                  </a:lnTo>
                  <a:lnTo>
                    <a:pt x="64956" y="20623"/>
                  </a:lnTo>
                  <a:lnTo>
                    <a:pt x="64956" y="20623"/>
                  </a:lnTo>
                  <a:lnTo>
                    <a:pt x="64071" y="21775"/>
                  </a:lnTo>
                  <a:lnTo>
                    <a:pt x="63198" y="23209"/>
                  </a:lnTo>
                  <a:lnTo>
                    <a:pt x="62325" y="24926"/>
                  </a:lnTo>
                  <a:lnTo>
                    <a:pt x="61751" y="26360"/>
                  </a:lnTo>
                  <a:lnTo>
                    <a:pt x="61452" y="28077"/>
                  </a:lnTo>
                  <a:lnTo>
                    <a:pt x="61165" y="29794"/>
                  </a:lnTo>
                  <a:lnTo>
                    <a:pt x="61165" y="31510"/>
                  </a:lnTo>
                  <a:lnTo>
                    <a:pt x="61165" y="32945"/>
                  </a:lnTo>
                  <a:lnTo>
                    <a:pt x="63784" y="46690"/>
                  </a:lnTo>
                  <a:lnTo>
                    <a:pt x="63784" y="46690"/>
                  </a:lnTo>
                  <a:lnTo>
                    <a:pt x="64370" y="48689"/>
                  </a:lnTo>
                  <a:lnTo>
                    <a:pt x="1757" y="110264"/>
                  </a:lnTo>
                  <a:lnTo>
                    <a:pt x="1757" y="110264"/>
                  </a:lnTo>
                  <a:lnTo>
                    <a:pt x="872" y="111122"/>
                  </a:lnTo>
                  <a:lnTo>
                    <a:pt x="298" y="112263"/>
                  </a:lnTo>
                  <a:lnTo>
                    <a:pt x="0" y="113403"/>
                  </a:lnTo>
                  <a:lnTo>
                    <a:pt x="0" y="114262"/>
                  </a:lnTo>
                  <a:lnTo>
                    <a:pt x="0" y="115414"/>
                  </a:lnTo>
                  <a:lnTo>
                    <a:pt x="298" y="116554"/>
                  </a:lnTo>
                  <a:lnTo>
                    <a:pt x="872" y="117413"/>
                  </a:lnTo>
                  <a:lnTo>
                    <a:pt x="1757" y="118271"/>
                  </a:lnTo>
                  <a:lnTo>
                    <a:pt x="1757" y="118271"/>
                  </a:lnTo>
                  <a:lnTo>
                    <a:pt x="2630" y="119141"/>
                  </a:lnTo>
                  <a:lnTo>
                    <a:pt x="3503" y="119706"/>
                  </a:lnTo>
                  <a:lnTo>
                    <a:pt x="4663" y="120000"/>
                  </a:lnTo>
                  <a:lnTo>
                    <a:pt x="5835" y="120000"/>
                  </a:lnTo>
                  <a:lnTo>
                    <a:pt x="5835" y="120000"/>
                  </a:lnTo>
                  <a:lnTo>
                    <a:pt x="6995" y="120000"/>
                  </a:lnTo>
                  <a:lnTo>
                    <a:pt x="7868" y="119706"/>
                  </a:lnTo>
                  <a:lnTo>
                    <a:pt x="9028" y="119141"/>
                  </a:lnTo>
                  <a:lnTo>
                    <a:pt x="9901" y="118271"/>
                  </a:lnTo>
                  <a:lnTo>
                    <a:pt x="73985" y="55567"/>
                  </a:lnTo>
                  <a:lnTo>
                    <a:pt x="86505" y="57566"/>
                  </a:lnTo>
                  <a:lnTo>
                    <a:pt x="86505" y="57566"/>
                  </a:lnTo>
                  <a:lnTo>
                    <a:pt x="87964" y="57860"/>
                  </a:lnTo>
                  <a:lnTo>
                    <a:pt x="89710" y="57860"/>
                  </a:lnTo>
                  <a:lnTo>
                    <a:pt x="91168" y="57566"/>
                  </a:lnTo>
                  <a:lnTo>
                    <a:pt x="92914" y="57001"/>
                  </a:lnTo>
                  <a:lnTo>
                    <a:pt x="94660" y="56425"/>
                  </a:lnTo>
                  <a:lnTo>
                    <a:pt x="96119" y="55849"/>
                  </a:lnTo>
                  <a:lnTo>
                    <a:pt x="97566" y="54991"/>
                  </a:lnTo>
                  <a:lnTo>
                    <a:pt x="98738" y="53850"/>
                  </a:lnTo>
                  <a:lnTo>
                    <a:pt x="118254" y="34661"/>
                  </a:lnTo>
                  <a:lnTo>
                    <a:pt x="118254" y="34661"/>
                  </a:lnTo>
                  <a:lnTo>
                    <a:pt x="119127" y="33803"/>
                  </a:lnTo>
                  <a:lnTo>
                    <a:pt x="119701" y="32651"/>
                  </a:lnTo>
                  <a:lnTo>
                    <a:pt x="120000" y="31793"/>
                  </a:lnTo>
                  <a:lnTo>
                    <a:pt x="119701" y="30652"/>
                  </a:lnTo>
                  <a:lnTo>
                    <a:pt x="119414" y="30076"/>
                  </a:lnTo>
                  <a:lnTo>
                    <a:pt x="118541" y="29218"/>
                  </a:lnTo>
                  <a:lnTo>
                    <a:pt x="117369" y="28641"/>
                  </a:lnTo>
                  <a:lnTo>
                    <a:pt x="116209" y="28359"/>
                  </a:lnTo>
                  <a:lnTo>
                    <a:pt x="116209" y="28359"/>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16" name="Shape 316"/>
          <p:cNvSpPr txBox="1"/>
          <p:nvPr/>
        </p:nvSpPr>
        <p:spPr>
          <a:xfrm>
            <a:off x="1410649" y="484950"/>
            <a:ext cx="3909494" cy="8786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Lora"/>
              <a:buNone/>
            </a:pPr>
            <a:r>
              <a:rPr lang="en" sz="2000" b="1" i="0" u="none" strike="noStrike" cap="none">
                <a:solidFill>
                  <a:schemeClr val="dk1"/>
                </a:solidFill>
                <a:latin typeface="Lora"/>
                <a:ea typeface="Lora"/>
                <a:cs typeface="Lora"/>
                <a:sym typeface="Lora"/>
              </a:rPr>
              <a:t>Search Improvement Objectives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ctrTitle"/>
          </p:nvPr>
        </p:nvSpPr>
        <p:spPr>
          <a:xfrm>
            <a:off x="2022225" y="1693523"/>
            <a:ext cx="3787799" cy="11597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000" b="1" i="0" u="none" strike="noStrike" cap="none">
                <a:solidFill>
                  <a:srgbClr val="000000"/>
                </a:solidFill>
                <a:latin typeface="Lora"/>
                <a:ea typeface="Lora"/>
                <a:cs typeface="Lora"/>
                <a:sym typeface="Lora"/>
              </a:rPr>
              <a:t>Search Engine Optimization</a:t>
            </a:r>
          </a:p>
        </p:txBody>
      </p:sp>
      <p:sp>
        <p:nvSpPr>
          <p:cNvPr id="322" name="Shape 322"/>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Analyzing keyword weaknesses and Improving search traffics</a:t>
            </a:r>
          </a:p>
        </p:txBody>
      </p:sp>
      <p:sp>
        <p:nvSpPr>
          <p:cNvPr id="323" name="Shape 323"/>
          <p:cNvSpPr txBox="1"/>
          <p:nvPr/>
        </p:nvSpPr>
        <p:spPr>
          <a:xfrm>
            <a:off x="1074598" y="2291150"/>
            <a:ext cx="682950" cy="562172"/>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4.1</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SEO Improvements</a:t>
            </a:r>
          </a:p>
        </p:txBody>
      </p:sp>
      <p:grpSp>
        <p:nvGrpSpPr>
          <p:cNvPr id="329" name="Shape 329"/>
          <p:cNvGrpSpPr/>
          <p:nvPr/>
        </p:nvGrpSpPr>
        <p:grpSpPr>
          <a:xfrm>
            <a:off x="916457" y="1019749"/>
            <a:ext cx="214623" cy="214624"/>
            <a:chOff x="2594050" y="1631825"/>
            <a:chExt cx="439624" cy="439625"/>
          </a:xfrm>
        </p:grpSpPr>
        <p:sp>
          <p:nvSpPr>
            <p:cNvPr id="330" name="Shape 330"/>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1" name="Shape 331"/>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2" name="Shape 332"/>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3" name="Shape 333"/>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334" name="Shape 334"/>
          <p:cNvSpPr txBox="1">
            <a:spLocks noGrp="1"/>
          </p:cNvSpPr>
          <p:nvPr>
            <p:ph type="body" idx="1"/>
          </p:nvPr>
        </p:nvSpPr>
        <p:spPr>
          <a:xfrm>
            <a:off x="4572600" y="1413700"/>
            <a:ext cx="3730199" cy="3174900"/>
          </a:xfrm>
          <a:prstGeom prst="rect">
            <a:avLst/>
          </a:prstGeom>
          <a:noFill/>
          <a:ln>
            <a:noFill/>
          </a:ln>
        </p:spPr>
        <p:txBody>
          <a:bodyPr lIns="91425" tIns="91425" rIns="91425" bIns="91425" anchor="ctr" anchorCtr="0">
            <a:noAutofit/>
          </a:bodyPr>
          <a:lstStyle/>
          <a:p>
            <a:pPr marL="457200" marR="0" lvl="0" indent="-355600" algn="l" rtl="0">
              <a:lnSpc>
                <a:spcPct val="100000"/>
              </a:lnSpc>
              <a:spcBef>
                <a:spcPts val="0"/>
              </a:spcBef>
              <a:spcAft>
                <a:spcPts val="0"/>
              </a:spcAft>
              <a:buClr>
                <a:schemeClr val="dk1"/>
              </a:buClr>
              <a:buSzPct val="100000"/>
              <a:buFont typeface="Lora"/>
              <a:buChar char="◉"/>
            </a:pPr>
            <a:r>
              <a:rPr lang="en" sz="2000" b="1" i="0" u="none" strike="noStrike" cap="none">
                <a:solidFill>
                  <a:schemeClr val="dk1"/>
                </a:solidFill>
                <a:highlight>
                  <a:srgbClr val="F1C232"/>
                </a:highlight>
                <a:latin typeface="Lora"/>
                <a:ea typeface="Lora"/>
                <a:cs typeface="Lora"/>
                <a:sym typeface="Lora"/>
              </a:rPr>
              <a:t>Stuff</a:t>
            </a:r>
            <a:r>
              <a:rPr lang="en" sz="2000" b="1" i="0" u="none" strike="noStrike" cap="none">
                <a:solidFill>
                  <a:schemeClr val="dk1"/>
                </a:solidFill>
                <a:latin typeface="Lora"/>
                <a:ea typeface="Lora"/>
                <a:cs typeface="Lora"/>
                <a:sym typeface="Lora"/>
              </a:rPr>
              <a:t> All Pages with Relevant Keywords such as “Healthy”, “Asian”, “Delivery” and “Soup”.</a:t>
            </a:r>
          </a:p>
          <a:p>
            <a:pPr marL="457200" marR="0" lvl="0" indent="-355600" algn="l" rtl="0">
              <a:lnSpc>
                <a:spcPct val="100000"/>
              </a:lnSpc>
              <a:spcBef>
                <a:spcPts val="0"/>
              </a:spcBef>
              <a:spcAft>
                <a:spcPts val="0"/>
              </a:spcAft>
              <a:buClr>
                <a:schemeClr val="dk1"/>
              </a:buClr>
              <a:buSzPct val="100000"/>
              <a:buFont typeface="Lora"/>
              <a:buChar char="◉"/>
            </a:pPr>
            <a:r>
              <a:rPr lang="en" sz="2000" b="1" i="0" u="none" strike="noStrike" cap="none">
                <a:solidFill>
                  <a:schemeClr val="dk1"/>
                </a:solidFill>
                <a:highlight>
                  <a:srgbClr val="F1C232"/>
                </a:highlight>
                <a:latin typeface="Lora"/>
                <a:ea typeface="Lora"/>
                <a:cs typeface="Lora"/>
                <a:sym typeface="Lora"/>
              </a:rPr>
              <a:t>Dilution</a:t>
            </a:r>
            <a:r>
              <a:rPr lang="en" sz="2000" b="1" i="0" u="none" strike="noStrike" cap="none">
                <a:solidFill>
                  <a:schemeClr val="dk1"/>
                </a:solidFill>
                <a:latin typeface="Lora"/>
                <a:ea typeface="Lora"/>
                <a:cs typeface="Lora"/>
                <a:sym typeface="Lora"/>
              </a:rPr>
              <a:t> of general keywords such as “Wholesome”. </a:t>
            </a:r>
          </a:p>
        </p:txBody>
      </p:sp>
      <p:pic>
        <p:nvPicPr>
          <p:cNvPr id="335" name="Shape 335"/>
          <p:cNvPicPr preferRelativeResize="0"/>
          <p:nvPr/>
        </p:nvPicPr>
        <p:blipFill rotWithShape="1">
          <a:blip r:embed="rId3">
            <a:alphaModFix/>
          </a:blip>
          <a:srcRect/>
          <a:stretch/>
        </p:blipFill>
        <p:spPr>
          <a:xfrm>
            <a:off x="587200" y="1583825"/>
            <a:ext cx="3640550" cy="3174900"/>
          </a:xfrm>
          <a:prstGeom prst="rect">
            <a:avLst/>
          </a:prstGeom>
          <a:noFill/>
          <a:ln>
            <a:noFill/>
          </a:ln>
        </p:spPr>
      </p:pic>
      <p:pic>
        <p:nvPicPr>
          <p:cNvPr id="336" name="Shape 336"/>
          <p:cNvPicPr preferRelativeResize="0"/>
          <p:nvPr/>
        </p:nvPicPr>
        <p:blipFill rotWithShape="1">
          <a:blip r:embed="rId4">
            <a:alphaModFix/>
          </a:blip>
          <a:srcRect b="12959"/>
          <a:stretch/>
        </p:blipFill>
        <p:spPr>
          <a:xfrm flipH="1">
            <a:off x="611559" y="726912"/>
            <a:ext cx="874825" cy="76824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SEO Results</a:t>
            </a:r>
          </a:p>
        </p:txBody>
      </p:sp>
      <p:grpSp>
        <p:nvGrpSpPr>
          <p:cNvPr id="342" name="Shape 342"/>
          <p:cNvGrpSpPr/>
          <p:nvPr/>
        </p:nvGrpSpPr>
        <p:grpSpPr>
          <a:xfrm>
            <a:off x="916457" y="1019749"/>
            <a:ext cx="214623" cy="214624"/>
            <a:chOff x="2594050" y="1631825"/>
            <a:chExt cx="439624" cy="439625"/>
          </a:xfrm>
        </p:grpSpPr>
        <p:sp>
          <p:nvSpPr>
            <p:cNvPr id="343" name="Shape 343"/>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4" name="Shape 344"/>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5" name="Shape 345"/>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46" name="Shape 346"/>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347" name="Shape 347"/>
          <p:cNvPicPr preferRelativeResize="0"/>
          <p:nvPr/>
        </p:nvPicPr>
        <p:blipFill rotWithShape="1">
          <a:blip r:embed="rId3">
            <a:alphaModFix/>
          </a:blip>
          <a:srcRect/>
          <a:stretch/>
        </p:blipFill>
        <p:spPr>
          <a:xfrm>
            <a:off x="5120844" y="1904975"/>
            <a:ext cx="3806947" cy="2149011"/>
          </a:xfrm>
          <a:prstGeom prst="rect">
            <a:avLst/>
          </a:prstGeom>
          <a:noFill/>
          <a:ln>
            <a:noFill/>
          </a:ln>
        </p:spPr>
      </p:pic>
      <p:sp>
        <p:nvSpPr>
          <p:cNvPr id="348" name="Shape 348"/>
          <p:cNvSpPr/>
          <p:nvPr/>
        </p:nvSpPr>
        <p:spPr>
          <a:xfrm>
            <a:off x="4399800" y="2738025"/>
            <a:ext cx="350100" cy="360600"/>
          </a:xfrm>
          <a:prstGeom prst="rightArrow">
            <a:avLst>
              <a:gd name="adj1" fmla="val 50000"/>
              <a:gd name="adj2" fmla="val 50000"/>
            </a:avLst>
          </a:prstGeom>
          <a:solidFill>
            <a:srgbClr val="F1C23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49" name="Shape 349"/>
          <p:cNvPicPr preferRelativeResize="0"/>
          <p:nvPr/>
        </p:nvPicPr>
        <p:blipFill rotWithShape="1">
          <a:blip r:embed="rId4">
            <a:alphaModFix/>
          </a:blip>
          <a:srcRect/>
          <a:stretch/>
        </p:blipFill>
        <p:spPr>
          <a:xfrm>
            <a:off x="243900" y="1933125"/>
            <a:ext cx="3761896" cy="2148998"/>
          </a:xfrm>
          <a:prstGeom prst="rect">
            <a:avLst/>
          </a:prstGeom>
          <a:noFill/>
          <a:ln>
            <a:noFill/>
          </a:ln>
        </p:spPr>
      </p:pic>
      <p:pic>
        <p:nvPicPr>
          <p:cNvPr id="350" name="Shape 350"/>
          <p:cNvPicPr preferRelativeResize="0"/>
          <p:nvPr/>
        </p:nvPicPr>
        <p:blipFill rotWithShape="1">
          <a:blip r:embed="rId5">
            <a:alphaModFix/>
          </a:blip>
          <a:srcRect b="12959"/>
          <a:stretch/>
        </p:blipFill>
        <p:spPr>
          <a:xfrm flipH="1">
            <a:off x="611559" y="726912"/>
            <a:ext cx="874825" cy="768249"/>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ctrTitle"/>
          </p:nvPr>
        </p:nvSpPr>
        <p:spPr>
          <a:xfrm>
            <a:off x="2022225" y="1693523"/>
            <a:ext cx="3787799" cy="11597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2400" b="1" i="0" u="none" strike="noStrike" cap="none">
                <a:solidFill>
                  <a:srgbClr val="000000"/>
                </a:solidFill>
              </a:rPr>
              <a:t>Google Online Marketing Challenge</a:t>
            </a:r>
          </a:p>
        </p:txBody>
      </p:sp>
      <p:sp>
        <p:nvSpPr>
          <p:cNvPr id="356" name="Shape 356"/>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Drawing traction through a systematic digital campaign</a:t>
            </a:r>
          </a:p>
        </p:txBody>
      </p:sp>
      <p:sp>
        <p:nvSpPr>
          <p:cNvPr id="357" name="Shape 357"/>
          <p:cNvSpPr txBox="1"/>
          <p:nvPr/>
        </p:nvSpPr>
        <p:spPr>
          <a:xfrm>
            <a:off x="1086473" y="2291123"/>
            <a:ext cx="611698" cy="56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4.2</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2105050" y="2238000"/>
            <a:ext cx="4933800" cy="819898"/>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FFCD00"/>
              </a:buClr>
              <a:buSzPct val="25000"/>
              <a:buFont typeface="Lora"/>
              <a:buNone/>
            </a:pPr>
            <a:r>
              <a:rPr lang="en" sz="2400" b="0" i="1" u="none" strike="noStrike" cap="none" dirty="0">
                <a:solidFill>
                  <a:srgbClr val="000000"/>
                </a:solidFill>
                <a:latin typeface="Quattrocento"/>
                <a:ea typeface="Quattrocento"/>
                <a:cs typeface="Quattrocento"/>
                <a:sym typeface="Quattrocento"/>
              </a:rPr>
              <a:t>In our AdWords Campaign, we must </a:t>
            </a:r>
            <a:r>
              <a:rPr lang="en" sz="2400" b="0" i="1" u="none" strike="noStrike" cap="none" dirty="0">
                <a:solidFill>
                  <a:srgbClr val="000000"/>
                </a:solidFill>
                <a:highlight>
                  <a:srgbClr val="FFCD00"/>
                </a:highlight>
                <a:latin typeface="Quattrocento"/>
                <a:ea typeface="Quattrocento"/>
                <a:cs typeface="Quattrocento"/>
                <a:sym typeface="Quattrocento"/>
              </a:rPr>
              <a:t>generate impressions first </a:t>
            </a:r>
            <a:r>
              <a:rPr lang="en" sz="2400" b="0" i="1" u="none" strike="noStrike" cap="none" dirty="0">
                <a:solidFill>
                  <a:srgbClr val="000000"/>
                </a:solidFill>
                <a:latin typeface="Quattrocento"/>
                <a:ea typeface="Quattrocento"/>
                <a:cs typeface="Quattrocento"/>
                <a:sym typeface="Quattrocento"/>
              </a:rPr>
              <a:t>before generating clicks.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AdWords Strategy Overview</a:t>
            </a:r>
          </a:p>
        </p:txBody>
      </p:sp>
      <p:sp>
        <p:nvSpPr>
          <p:cNvPr id="368" name="Shape 368"/>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94" name="Shape 394"/>
          <p:cNvPicPr preferRelativeResize="0"/>
          <p:nvPr/>
        </p:nvPicPr>
        <p:blipFill rotWithShape="1">
          <a:blip r:embed="rId3">
            <a:alphaModFix/>
          </a:blip>
          <a:srcRect b="12959"/>
          <a:stretch/>
        </p:blipFill>
        <p:spPr>
          <a:xfrm flipH="1">
            <a:off x="611559" y="703162"/>
            <a:ext cx="874825" cy="768249"/>
          </a:xfrm>
          <a:prstGeom prst="rect">
            <a:avLst/>
          </a:prstGeom>
          <a:noFill/>
          <a:ln>
            <a:noFill/>
          </a:ln>
        </p:spPr>
      </p:pic>
      <p:graphicFrame>
        <p:nvGraphicFramePr>
          <p:cNvPr id="33" name="Diagram 32"/>
          <p:cNvGraphicFramePr/>
          <p:nvPr>
            <p:extLst>
              <p:ext uri="{D42A27DB-BD31-4B8C-83A1-F6EECF244321}">
                <p14:modId xmlns:p14="http://schemas.microsoft.com/office/powerpoint/2010/main" val="1357108092"/>
              </p:ext>
            </p:extLst>
          </p:nvPr>
        </p:nvGraphicFramePr>
        <p:xfrm>
          <a:off x="1581443" y="1425038"/>
          <a:ext cx="6064332" cy="3540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1381250" y="1618700"/>
            <a:ext cx="3425400" cy="3231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2000" b="1" i="0" u="none" strike="noStrike" cap="none">
                <a:solidFill>
                  <a:srgbClr val="000000"/>
                </a:solidFill>
                <a:highlight>
                  <a:srgbClr val="FFCD00"/>
                </a:highlight>
                <a:latin typeface="Quattrocento Sans"/>
                <a:ea typeface="Quattrocento Sans"/>
                <a:cs typeface="Quattrocento Sans"/>
                <a:sym typeface="Quattrocento Sans"/>
              </a:rPr>
              <a:t>10% Discount</a:t>
            </a:r>
          </a:p>
          <a:p>
            <a:pPr marL="0" marR="0" lvl="0" indent="0" algn="l" rtl="0">
              <a:lnSpc>
                <a:spcPct val="100000"/>
              </a:lnSpc>
              <a:spcBef>
                <a:spcPts val="0"/>
              </a:spcBef>
              <a:spcAft>
                <a:spcPts val="0"/>
              </a:spcAft>
              <a:buClr>
                <a:srgbClr val="FFCD00"/>
              </a:buClr>
              <a:buSzPct val="25000"/>
              <a:buFont typeface="Quattrocento Sans"/>
              <a:buNone/>
            </a:pPr>
            <a:r>
              <a:rPr lang="en" sz="2000" b="0" i="0" u="none" strike="noStrike" cap="none">
                <a:solidFill>
                  <a:srgbClr val="000000"/>
                </a:solidFill>
                <a:latin typeface="Quattrocento Sans"/>
                <a:ea typeface="Quattrocento Sans"/>
                <a:cs typeface="Quattrocento Sans"/>
                <a:sym typeface="Quattrocento Sans"/>
              </a:rPr>
              <a:t>a coupon code for 10% discount for search only. The goal of this promotion is to increase CTR for the Ad Groups in the exploration campaign. </a:t>
            </a:r>
          </a:p>
        </p:txBody>
      </p:sp>
      <p:sp>
        <p:nvSpPr>
          <p:cNvPr id="400" name="Shape 400"/>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Click-drawing Promotions</a:t>
            </a:r>
          </a:p>
        </p:txBody>
      </p:sp>
      <p:sp>
        <p:nvSpPr>
          <p:cNvPr id="401" name="Shape 401"/>
          <p:cNvSpPr txBox="1">
            <a:spLocks noGrp="1"/>
          </p:cNvSpPr>
          <p:nvPr>
            <p:ph type="body" idx="2"/>
          </p:nvPr>
        </p:nvSpPr>
        <p:spPr>
          <a:xfrm>
            <a:off x="5012916" y="1618700"/>
            <a:ext cx="3425400" cy="3231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2000" b="1" i="0" u="none" strike="noStrike" cap="none">
                <a:solidFill>
                  <a:srgbClr val="000000"/>
                </a:solidFill>
                <a:highlight>
                  <a:srgbClr val="FFCD00"/>
                </a:highlight>
                <a:latin typeface="Quattrocento Sans"/>
                <a:ea typeface="Quattrocento Sans"/>
                <a:cs typeface="Quattrocento Sans"/>
                <a:sym typeface="Quattrocento Sans"/>
              </a:rPr>
              <a:t>Nomz Raffle</a:t>
            </a:r>
          </a:p>
          <a:p>
            <a:pPr marL="0" marR="0" lvl="0" indent="0" algn="l" rtl="0">
              <a:lnSpc>
                <a:spcPct val="100000"/>
              </a:lnSpc>
              <a:spcBef>
                <a:spcPts val="0"/>
              </a:spcBef>
              <a:spcAft>
                <a:spcPts val="0"/>
              </a:spcAft>
              <a:buClr>
                <a:srgbClr val="FFCD00"/>
              </a:buClr>
              <a:buSzPct val="25000"/>
              <a:buFont typeface="Quattrocento Sans"/>
              <a:buNone/>
            </a:pPr>
            <a:r>
              <a:rPr lang="en" sz="2000" b="0" i="0" u="none" strike="noStrike" cap="none">
                <a:solidFill>
                  <a:srgbClr val="000000"/>
                </a:solidFill>
                <a:latin typeface="Quattrocento Sans"/>
                <a:ea typeface="Quattrocento Sans"/>
                <a:cs typeface="Quattrocento Sans"/>
                <a:sym typeface="Quattrocento Sans"/>
              </a:rPr>
              <a:t>A raffle in which up to 5 people can win 10 soups for themselves and two of their friends. The goal of this promotion is to work with other marketing efforts to draw clicks for the marketing-based campaign. </a:t>
            </a:r>
          </a:p>
        </p:txBody>
      </p:sp>
      <p:grpSp>
        <p:nvGrpSpPr>
          <p:cNvPr id="402" name="Shape 402"/>
          <p:cNvGrpSpPr/>
          <p:nvPr/>
        </p:nvGrpSpPr>
        <p:grpSpPr>
          <a:xfrm>
            <a:off x="916457" y="1019749"/>
            <a:ext cx="214623" cy="214624"/>
            <a:chOff x="2594050" y="1631825"/>
            <a:chExt cx="439624" cy="439625"/>
          </a:xfrm>
        </p:grpSpPr>
        <p:sp>
          <p:nvSpPr>
            <p:cNvPr id="403" name="Shape 403"/>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5" name="Shape 405"/>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6" name="Shape 406"/>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407" name="Shape 407"/>
          <p:cNvPicPr preferRelativeResize="0"/>
          <p:nvPr/>
        </p:nvPicPr>
        <p:blipFill rotWithShape="1">
          <a:blip r:embed="rId3">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ctrTitle"/>
          </p:nvPr>
        </p:nvSpPr>
        <p:spPr>
          <a:xfrm>
            <a:off x="2022225" y="1693525"/>
            <a:ext cx="5798999" cy="1159799"/>
          </a:xfrm>
          <a:prstGeom prst="rect">
            <a:avLst/>
          </a:prstGeom>
          <a:solidFill>
            <a:srgbClr val="FFFFFF"/>
          </a:solid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000" b="1" i="0" u="none" strike="noStrike" cap="none">
                <a:solidFill>
                  <a:srgbClr val="000000"/>
                </a:solidFill>
                <a:latin typeface="Lora"/>
                <a:ea typeface="Lora"/>
                <a:cs typeface="Lora"/>
                <a:sym typeface="Lora"/>
              </a:rPr>
              <a:t>Nomz, Inc. - Client Overview</a:t>
            </a:r>
          </a:p>
        </p:txBody>
      </p:sp>
      <p:sp>
        <p:nvSpPr>
          <p:cNvPr id="125" name="Shape 125"/>
          <p:cNvSpPr txBox="1">
            <a:spLocks noGrp="1"/>
          </p:cNvSpPr>
          <p:nvPr>
            <p:ph type="subTitle" idx="1"/>
          </p:nvPr>
        </p:nvSpPr>
        <p:spPr>
          <a:xfrm>
            <a:off x="2022300" y="2815925"/>
            <a:ext cx="62097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Convenient Wholesome Asian Soups in NYC’s Competitive Landscape</a:t>
            </a:r>
          </a:p>
        </p:txBody>
      </p:sp>
      <p:sp>
        <p:nvSpPr>
          <p:cNvPr id="126" name="Shape 126"/>
          <p:cNvSpPr txBox="1"/>
          <p:nvPr/>
        </p:nvSpPr>
        <p:spPr>
          <a:xfrm>
            <a:off x="1133975" y="2291150"/>
            <a:ext cx="543899" cy="56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1</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highlight>
                  <a:srgbClr val="F1C232"/>
                </a:highlight>
              </a:rPr>
              <a:t>Three-Pronged</a:t>
            </a:r>
            <a:r>
              <a:rPr lang="en" sz="2000" b="1" i="0" u="none" strike="noStrike" cap="none">
                <a:solidFill>
                  <a:srgbClr val="000000"/>
                </a:solidFill>
              </a:rPr>
              <a:t> Marketing Strategy</a:t>
            </a:r>
          </a:p>
        </p:txBody>
      </p:sp>
      <p:sp>
        <p:nvSpPr>
          <p:cNvPr id="413" name="Shape 413"/>
          <p:cNvSpPr txBox="1">
            <a:spLocks noGrp="1"/>
          </p:cNvSpPr>
          <p:nvPr>
            <p:ph type="body" idx="1"/>
          </p:nvPr>
        </p:nvSpPr>
        <p:spPr>
          <a:xfrm>
            <a:off x="1636051" y="4182375"/>
            <a:ext cx="5871900" cy="3112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1800" b="0" i="1" u="none" strike="noStrike" cap="none" dirty="0">
                <a:solidFill>
                  <a:srgbClr val="000000"/>
                </a:solidFill>
                <a:latin typeface="Quattrocento Sans"/>
                <a:ea typeface="Quattrocento Sans"/>
                <a:cs typeface="Quattrocento Sans"/>
                <a:sym typeface="Quattrocento Sans"/>
              </a:rPr>
              <a:t>Each of these three approaches are designed to </a:t>
            </a:r>
            <a:r>
              <a:rPr lang="en" sz="1800" b="1" i="1" u="none" strike="noStrike" cap="none" dirty="0">
                <a:solidFill>
                  <a:srgbClr val="000000"/>
                </a:solidFill>
                <a:latin typeface="Quattrocento Sans"/>
                <a:ea typeface="Quattrocento Sans"/>
                <a:cs typeface="Quattrocento Sans"/>
                <a:sym typeface="Quattrocento Sans"/>
              </a:rPr>
              <a:t>funnel impressions and clicks</a:t>
            </a:r>
            <a:r>
              <a:rPr lang="en" sz="1800" b="0" i="1" u="none" strike="noStrike" cap="none" dirty="0">
                <a:solidFill>
                  <a:srgbClr val="000000"/>
                </a:solidFill>
                <a:latin typeface="Quattrocento Sans"/>
                <a:ea typeface="Quattrocento Sans"/>
                <a:cs typeface="Quattrocento Sans"/>
                <a:sym typeface="Quattrocento Sans"/>
              </a:rPr>
              <a:t> into the GOMC campaign. </a:t>
            </a:r>
          </a:p>
          <a:p>
            <a:pPr marL="0" marR="0" lvl="0" indent="0" algn="l" rtl="0">
              <a:lnSpc>
                <a:spcPct val="100000"/>
              </a:lnSpc>
              <a:spcBef>
                <a:spcPts val="0"/>
              </a:spcBef>
              <a:spcAft>
                <a:spcPts val="0"/>
              </a:spcAft>
              <a:buClr>
                <a:srgbClr val="FFCD00"/>
              </a:buClr>
              <a:buSzPct val="250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sp>
        <p:nvSpPr>
          <p:cNvPr id="414" name="Shape 414"/>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28" name="Shape 428"/>
          <p:cNvPicPr preferRelativeResize="0"/>
          <p:nvPr/>
        </p:nvPicPr>
        <p:blipFill rotWithShape="1">
          <a:blip r:embed="rId3">
            <a:alphaModFix/>
          </a:blip>
          <a:srcRect b="12959"/>
          <a:stretch/>
        </p:blipFill>
        <p:spPr>
          <a:xfrm flipH="1">
            <a:off x="611559" y="703162"/>
            <a:ext cx="874825" cy="768249"/>
          </a:xfrm>
          <a:prstGeom prst="rect">
            <a:avLst/>
          </a:prstGeom>
          <a:noFill/>
          <a:ln>
            <a:noFill/>
          </a:ln>
        </p:spPr>
      </p:pic>
      <p:graphicFrame>
        <p:nvGraphicFramePr>
          <p:cNvPr id="19" name="Diagram 18"/>
          <p:cNvGraphicFramePr/>
          <p:nvPr>
            <p:extLst>
              <p:ext uri="{D42A27DB-BD31-4B8C-83A1-F6EECF244321}">
                <p14:modId xmlns:p14="http://schemas.microsoft.com/office/powerpoint/2010/main" val="802461969"/>
              </p:ext>
            </p:extLst>
          </p:nvPr>
        </p:nvGraphicFramePr>
        <p:xfrm>
          <a:off x="1835728" y="1357617"/>
          <a:ext cx="5178136" cy="28247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Press Publicity</a:t>
            </a:r>
          </a:p>
        </p:txBody>
      </p:sp>
      <p:sp>
        <p:nvSpPr>
          <p:cNvPr id="434" name="Shape 434"/>
          <p:cNvSpPr txBox="1">
            <a:spLocks noGrp="1"/>
          </p:cNvSpPr>
          <p:nvPr>
            <p:ph type="body" idx="1"/>
          </p:nvPr>
        </p:nvSpPr>
        <p:spPr>
          <a:xfrm>
            <a:off x="1381250" y="1414590"/>
            <a:ext cx="6809700" cy="1613618"/>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CD00"/>
              </a:buClr>
              <a:buSzPct val="100000"/>
              <a:buFont typeface="Quattrocento Sans"/>
              <a:buChar char="◉"/>
            </a:pPr>
            <a:r>
              <a:rPr lang="en" sz="2400" b="0" i="0" u="none" strike="noStrike" cap="none">
                <a:solidFill>
                  <a:srgbClr val="000000"/>
                </a:solidFill>
                <a:latin typeface="Quattrocento Sans"/>
                <a:ea typeface="Quattrocento Sans"/>
                <a:cs typeface="Quattrocento Sans"/>
                <a:sym typeface="Quattrocento Sans"/>
              </a:rPr>
              <a:t>Compiled a </a:t>
            </a:r>
            <a:r>
              <a:rPr lang="en" sz="2400" b="1" i="0" u="none" strike="noStrike" cap="none">
                <a:solidFill>
                  <a:srgbClr val="000000"/>
                </a:solidFill>
                <a:latin typeface="Quattrocento Sans"/>
                <a:ea typeface="Quattrocento Sans"/>
                <a:cs typeface="Quattrocento Sans"/>
                <a:sym typeface="Quattrocento Sans"/>
              </a:rPr>
              <a:t>list of 10 major </a:t>
            </a:r>
            <a:r>
              <a:rPr lang="en" sz="2400" i="0" u="none" strike="noStrike" cap="none">
                <a:solidFill>
                  <a:srgbClr val="000000"/>
                </a:solidFill>
                <a:latin typeface="Quattrocento Sans"/>
                <a:ea typeface="Quattrocento Sans"/>
                <a:cs typeface="Quattrocento Sans"/>
                <a:sym typeface="Quattrocento Sans"/>
              </a:rPr>
              <a:t>Asian Blogs</a:t>
            </a:r>
            <a:r>
              <a:rPr lang="en" sz="2400" b="0" i="0" u="none" strike="noStrike" cap="none">
                <a:solidFill>
                  <a:srgbClr val="000000"/>
                </a:solidFill>
                <a:latin typeface="Quattrocento Sans"/>
                <a:ea typeface="Quattrocento Sans"/>
                <a:cs typeface="Quattrocento Sans"/>
                <a:sym typeface="Quattrocento Sans"/>
              </a:rPr>
              <a:t> and Online Magazines. </a:t>
            </a:r>
          </a:p>
          <a:p>
            <a:pPr marL="457200" marR="0" lvl="0" indent="-228600" algn="l" rtl="0">
              <a:lnSpc>
                <a:spcPct val="100000"/>
              </a:lnSpc>
              <a:spcBef>
                <a:spcPts val="0"/>
              </a:spcBef>
              <a:spcAft>
                <a:spcPts val="0"/>
              </a:spcAft>
              <a:buClr>
                <a:srgbClr val="FFCD00"/>
              </a:buClr>
              <a:buSzPct val="100000"/>
              <a:buFont typeface="Quattrocento Sans"/>
              <a:buChar char="◉"/>
            </a:pPr>
            <a:r>
              <a:rPr lang="en" sz="2400" b="1" i="0" u="none" strike="noStrike" cap="none">
                <a:solidFill>
                  <a:srgbClr val="000000"/>
                </a:solidFill>
                <a:latin typeface="Quattrocento Sans"/>
                <a:ea typeface="Quattrocento Sans"/>
                <a:cs typeface="Quattrocento Sans"/>
                <a:sym typeface="Quattrocento Sans"/>
              </a:rPr>
              <a:t>Press releases</a:t>
            </a:r>
            <a:r>
              <a:rPr lang="en" sz="2400" b="0" i="0" u="none" strike="noStrike" cap="none">
                <a:solidFill>
                  <a:srgbClr val="000000"/>
                </a:solidFill>
                <a:latin typeface="Quattrocento Sans"/>
                <a:ea typeface="Quattrocento Sans"/>
                <a:cs typeface="Quattrocento Sans"/>
                <a:sym typeface="Quattrocento Sans"/>
              </a:rPr>
              <a:t> throughout the second and third week. </a:t>
            </a:r>
          </a:p>
        </p:txBody>
      </p:sp>
      <p:grpSp>
        <p:nvGrpSpPr>
          <p:cNvPr id="435" name="Shape 435"/>
          <p:cNvGrpSpPr/>
          <p:nvPr/>
        </p:nvGrpSpPr>
        <p:grpSpPr>
          <a:xfrm>
            <a:off x="916457" y="1019749"/>
            <a:ext cx="214623" cy="214624"/>
            <a:chOff x="2594050" y="1631825"/>
            <a:chExt cx="439624" cy="439625"/>
          </a:xfrm>
        </p:grpSpPr>
        <p:sp>
          <p:nvSpPr>
            <p:cNvPr id="436" name="Shape 436"/>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440" name="Shape 440"/>
          <p:cNvCxnSpPr/>
          <p:nvPr/>
        </p:nvCxnSpPr>
        <p:spPr>
          <a:xfrm>
            <a:off x="916458" y="3883230"/>
            <a:ext cx="7467520" cy="0"/>
          </a:xfrm>
          <a:prstGeom prst="straightConnector1">
            <a:avLst/>
          </a:prstGeom>
          <a:noFill/>
          <a:ln w="9525" cap="flat" cmpd="sng">
            <a:solidFill>
              <a:srgbClr val="347EB8"/>
            </a:solidFill>
            <a:prstDash val="solid"/>
            <a:round/>
            <a:headEnd type="triangle" w="lg" len="lg"/>
            <a:tailEnd type="triangle" w="lg" len="lg"/>
          </a:ln>
        </p:spPr>
      </p:cxnSp>
      <p:sp>
        <p:nvSpPr>
          <p:cNvPr id="441" name="Shape 441"/>
          <p:cNvSpPr txBox="1"/>
          <p:nvPr/>
        </p:nvSpPr>
        <p:spPr>
          <a:xfrm>
            <a:off x="614900" y="3571860"/>
            <a:ext cx="1178274"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April 11th</a:t>
            </a:r>
          </a:p>
        </p:txBody>
      </p:sp>
      <p:sp>
        <p:nvSpPr>
          <p:cNvPr id="442" name="Shape 442"/>
          <p:cNvSpPr txBox="1"/>
          <p:nvPr/>
        </p:nvSpPr>
        <p:spPr>
          <a:xfrm>
            <a:off x="4346525" y="3553092"/>
            <a:ext cx="1071100"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April 18th</a:t>
            </a:r>
          </a:p>
        </p:txBody>
      </p:sp>
      <p:pic>
        <p:nvPicPr>
          <p:cNvPr id="443" name="Shape 443"/>
          <p:cNvPicPr preferRelativeResize="0"/>
          <p:nvPr/>
        </p:nvPicPr>
        <p:blipFill rotWithShape="1">
          <a:blip r:embed="rId3">
            <a:alphaModFix/>
          </a:blip>
          <a:srcRect/>
          <a:stretch/>
        </p:blipFill>
        <p:spPr>
          <a:xfrm>
            <a:off x="1381250" y="3950483"/>
            <a:ext cx="1105200" cy="526533"/>
          </a:xfrm>
          <a:prstGeom prst="rect">
            <a:avLst/>
          </a:prstGeom>
          <a:noFill/>
          <a:ln>
            <a:noFill/>
          </a:ln>
        </p:spPr>
      </p:pic>
      <p:pic>
        <p:nvPicPr>
          <p:cNvPr id="444" name="Shape 444"/>
          <p:cNvPicPr preferRelativeResize="0"/>
          <p:nvPr/>
        </p:nvPicPr>
        <p:blipFill rotWithShape="1">
          <a:blip r:embed="rId4">
            <a:alphaModFix/>
          </a:blip>
          <a:srcRect/>
          <a:stretch/>
        </p:blipFill>
        <p:spPr>
          <a:xfrm>
            <a:off x="2544707" y="3999382"/>
            <a:ext cx="1240245" cy="228026"/>
          </a:xfrm>
          <a:prstGeom prst="rect">
            <a:avLst/>
          </a:prstGeom>
          <a:noFill/>
          <a:ln>
            <a:noFill/>
          </a:ln>
        </p:spPr>
      </p:pic>
      <p:sp>
        <p:nvSpPr>
          <p:cNvPr id="445" name="Shape 445"/>
          <p:cNvSpPr txBox="1"/>
          <p:nvPr/>
        </p:nvSpPr>
        <p:spPr>
          <a:xfrm>
            <a:off x="2625909" y="4161335"/>
            <a:ext cx="1287626"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(Instagram)</a:t>
            </a:r>
          </a:p>
        </p:txBody>
      </p:sp>
      <p:pic>
        <p:nvPicPr>
          <p:cNvPr id="446" name="Shape 446"/>
          <p:cNvPicPr preferRelativeResize="0"/>
          <p:nvPr/>
        </p:nvPicPr>
        <p:blipFill rotWithShape="1">
          <a:blip r:embed="rId4">
            <a:alphaModFix/>
          </a:blip>
          <a:srcRect/>
          <a:stretch/>
        </p:blipFill>
        <p:spPr>
          <a:xfrm>
            <a:off x="4639526" y="3981773"/>
            <a:ext cx="1240245" cy="228026"/>
          </a:xfrm>
          <a:prstGeom prst="rect">
            <a:avLst/>
          </a:prstGeom>
          <a:noFill/>
          <a:ln>
            <a:noFill/>
          </a:ln>
        </p:spPr>
      </p:pic>
      <p:sp>
        <p:nvSpPr>
          <p:cNvPr id="447" name="Shape 447"/>
          <p:cNvSpPr txBox="1"/>
          <p:nvPr/>
        </p:nvSpPr>
        <p:spPr>
          <a:xfrm>
            <a:off x="4697782" y="4192785"/>
            <a:ext cx="1287626"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(Blog Post)</a:t>
            </a:r>
          </a:p>
        </p:txBody>
      </p:sp>
      <p:pic>
        <p:nvPicPr>
          <p:cNvPr id="448" name="Shape 448"/>
          <p:cNvPicPr preferRelativeResize="0"/>
          <p:nvPr/>
        </p:nvPicPr>
        <p:blipFill rotWithShape="1">
          <a:blip r:embed="rId5">
            <a:alphaModFix/>
          </a:blip>
          <a:srcRect/>
          <a:stretch/>
        </p:blipFill>
        <p:spPr>
          <a:xfrm>
            <a:off x="6436176" y="3981773"/>
            <a:ext cx="906317" cy="410352"/>
          </a:xfrm>
          <a:prstGeom prst="rect">
            <a:avLst/>
          </a:prstGeom>
          <a:noFill/>
          <a:ln>
            <a:noFill/>
          </a:ln>
        </p:spPr>
      </p:pic>
      <p:pic>
        <p:nvPicPr>
          <p:cNvPr id="449" name="Shape 449"/>
          <p:cNvPicPr preferRelativeResize="0"/>
          <p:nvPr/>
        </p:nvPicPr>
        <p:blipFill rotWithShape="1">
          <a:blip r:embed="rId6">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Facebook Campaign</a:t>
            </a:r>
          </a:p>
        </p:txBody>
      </p:sp>
      <p:grpSp>
        <p:nvGrpSpPr>
          <p:cNvPr id="455" name="Shape 455"/>
          <p:cNvGrpSpPr/>
          <p:nvPr/>
        </p:nvGrpSpPr>
        <p:grpSpPr>
          <a:xfrm>
            <a:off x="916457" y="1019749"/>
            <a:ext cx="214623" cy="214624"/>
            <a:chOff x="2594050" y="1631825"/>
            <a:chExt cx="439624" cy="439625"/>
          </a:xfrm>
        </p:grpSpPr>
        <p:sp>
          <p:nvSpPr>
            <p:cNvPr id="456" name="Shape 456"/>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460" name="Shape 460"/>
          <p:cNvGrpSpPr/>
          <p:nvPr/>
        </p:nvGrpSpPr>
        <p:grpSpPr>
          <a:xfrm>
            <a:off x="3970317" y="1823000"/>
            <a:ext cx="4948051" cy="2319011"/>
            <a:chOff x="0" y="464733"/>
            <a:chExt cx="4948051" cy="2319011"/>
          </a:xfrm>
        </p:grpSpPr>
        <p:sp>
          <p:nvSpPr>
            <p:cNvPr id="461" name="Shape 461"/>
            <p:cNvSpPr/>
            <p:nvPr/>
          </p:nvSpPr>
          <p:spPr>
            <a:xfrm>
              <a:off x="2396711" y="1348424"/>
              <a:ext cx="1700891" cy="404735"/>
            </a:xfrm>
            <a:custGeom>
              <a:avLst/>
              <a:gdLst/>
              <a:ahLst/>
              <a:cxnLst/>
              <a:rect l="0" t="0" r="0" b="0"/>
              <a:pathLst>
                <a:path w="120000" h="120000" extrusionOk="0">
                  <a:moveTo>
                    <a:pt x="0" y="0"/>
                  </a:moveTo>
                  <a:lnTo>
                    <a:pt x="0" y="81776"/>
                  </a:lnTo>
                  <a:lnTo>
                    <a:pt x="120000" y="81776"/>
                  </a:lnTo>
                  <a:lnTo>
                    <a:pt x="120000" y="120000"/>
                  </a:lnTo>
                </a:path>
              </a:pathLst>
            </a:custGeom>
            <a:noFill/>
            <a:ln w="25400" cap="flat" cmpd="sng">
              <a:solidFill>
                <a:srgbClr val="FFC000"/>
              </a:solidFill>
              <a:prstDash val="solid"/>
              <a:round/>
              <a:headEnd type="none" w="med" len="med"/>
              <a:tailEnd type="none" w="med" len="med"/>
            </a:ln>
          </p:spPr>
        </p:sp>
        <p:sp>
          <p:nvSpPr>
            <p:cNvPr id="462" name="Shape 462"/>
            <p:cNvSpPr/>
            <p:nvPr/>
          </p:nvSpPr>
          <p:spPr>
            <a:xfrm>
              <a:off x="2350991" y="1348424"/>
              <a:ext cx="91439" cy="404735"/>
            </a:xfrm>
            <a:custGeom>
              <a:avLst/>
              <a:gdLst/>
              <a:ahLst/>
              <a:cxnLst/>
              <a:rect l="0" t="0" r="0" b="0"/>
              <a:pathLst>
                <a:path w="120000" h="120000" extrusionOk="0">
                  <a:moveTo>
                    <a:pt x="60000" y="0"/>
                  </a:moveTo>
                  <a:lnTo>
                    <a:pt x="60000" y="120000"/>
                  </a:lnTo>
                </a:path>
              </a:pathLst>
            </a:custGeom>
            <a:noFill/>
            <a:ln w="25400" cap="flat" cmpd="sng">
              <a:solidFill>
                <a:srgbClr val="FFC000"/>
              </a:solidFill>
              <a:prstDash val="solid"/>
              <a:round/>
              <a:headEnd type="none" w="med" len="med"/>
              <a:tailEnd type="none" w="med" len="med"/>
            </a:ln>
          </p:spPr>
        </p:sp>
        <p:sp>
          <p:nvSpPr>
            <p:cNvPr id="463" name="Shape 463"/>
            <p:cNvSpPr/>
            <p:nvPr/>
          </p:nvSpPr>
          <p:spPr>
            <a:xfrm>
              <a:off x="695818" y="1348424"/>
              <a:ext cx="1700891" cy="404735"/>
            </a:xfrm>
            <a:custGeom>
              <a:avLst/>
              <a:gdLst/>
              <a:ahLst/>
              <a:cxnLst/>
              <a:rect l="0" t="0" r="0" b="0"/>
              <a:pathLst>
                <a:path w="120000" h="120000" extrusionOk="0">
                  <a:moveTo>
                    <a:pt x="120000" y="0"/>
                  </a:moveTo>
                  <a:lnTo>
                    <a:pt x="120000" y="81776"/>
                  </a:lnTo>
                  <a:lnTo>
                    <a:pt x="0" y="81776"/>
                  </a:lnTo>
                  <a:lnTo>
                    <a:pt x="0" y="120000"/>
                  </a:lnTo>
                </a:path>
              </a:pathLst>
            </a:custGeom>
            <a:noFill/>
            <a:ln w="25400" cap="flat" cmpd="sng">
              <a:solidFill>
                <a:srgbClr val="FFC000"/>
              </a:solidFill>
              <a:prstDash val="solid"/>
              <a:round/>
              <a:headEnd type="none" w="med" len="med"/>
              <a:tailEnd type="none" w="med" len="med"/>
            </a:ln>
          </p:spPr>
        </p:sp>
        <p:sp>
          <p:nvSpPr>
            <p:cNvPr id="464" name="Shape 464"/>
            <p:cNvSpPr/>
            <p:nvPr/>
          </p:nvSpPr>
          <p:spPr>
            <a:xfrm>
              <a:off x="1700891" y="464733"/>
              <a:ext cx="1391639" cy="883691"/>
            </a:xfrm>
            <a:prstGeom prst="roundRect">
              <a:avLst>
                <a:gd name="adj" fmla="val 10000"/>
              </a:avLst>
            </a:prstGeom>
            <a:solidFill>
              <a:schemeClr val="lt1"/>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5" name="Shape 465"/>
            <p:cNvSpPr/>
            <p:nvPr/>
          </p:nvSpPr>
          <p:spPr>
            <a:xfrm>
              <a:off x="1855518" y="611627"/>
              <a:ext cx="1391639" cy="883691"/>
            </a:xfrm>
            <a:prstGeom prst="roundRect">
              <a:avLst>
                <a:gd name="adj" fmla="val 10000"/>
              </a:avLst>
            </a:prstGeom>
            <a:solidFill>
              <a:srgbClr val="F7EBD5">
                <a:alpha val="89803"/>
              </a:srgbClr>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6" name="Shape 466"/>
            <p:cNvSpPr txBox="1"/>
            <p:nvPr/>
          </p:nvSpPr>
          <p:spPr>
            <a:xfrm>
              <a:off x="1881400" y="637510"/>
              <a:ext cx="1339874" cy="831927"/>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Clr>
                  <a:srgbClr val="000000"/>
                </a:buClr>
                <a:buSzPct val="25000"/>
                <a:buFont typeface="Merriweather"/>
                <a:buNone/>
              </a:pPr>
              <a:r>
                <a:rPr lang="en" sz="1600" b="0" i="0" u="none" strike="noStrike" cap="none">
                  <a:solidFill>
                    <a:srgbClr val="000000"/>
                  </a:solidFill>
                  <a:latin typeface="Merriweather"/>
                  <a:ea typeface="Merriweather"/>
                  <a:cs typeface="Merriweather"/>
                  <a:sym typeface="Merriweather"/>
                </a:rPr>
                <a:t>$400 Total Budget</a:t>
              </a:r>
            </a:p>
          </p:txBody>
        </p:sp>
        <p:sp>
          <p:nvSpPr>
            <p:cNvPr id="467" name="Shape 467"/>
            <p:cNvSpPr/>
            <p:nvPr/>
          </p:nvSpPr>
          <p:spPr>
            <a:xfrm>
              <a:off x="0" y="1753158"/>
              <a:ext cx="1391639" cy="883691"/>
            </a:xfrm>
            <a:prstGeom prst="roundRect">
              <a:avLst>
                <a:gd name="adj" fmla="val 10000"/>
              </a:avLst>
            </a:prstGeom>
            <a:solidFill>
              <a:schemeClr val="lt1"/>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8" name="Shape 468"/>
            <p:cNvSpPr/>
            <p:nvPr/>
          </p:nvSpPr>
          <p:spPr>
            <a:xfrm>
              <a:off x="154626" y="1900053"/>
              <a:ext cx="1391639" cy="883691"/>
            </a:xfrm>
            <a:prstGeom prst="roundRect">
              <a:avLst>
                <a:gd name="adj" fmla="val 10000"/>
              </a:avLst>
            </a:prstGeom>
            <a:solidFill>
              <a:srgbClr val="F7EBD5">
                <a:alpha val="89803"/>
              </a:srgbClr>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9" name="Shape 469"/>
            <p:cNvSpPr txBox="1"/>
            <p:nvPr/>
          </p:nvSpPr>
          <p:spPr>
            <a:xfrm>
              <a:off x="180507" y="1925935"/>
              <a:ext cx="1339874" cy="831927"/>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Clr>
                  <a:srgbClr val="000000"/>
                </a:buClr>
                <a:buSzPct val="25000"/>
                <a:buFont typeface="Merriweather"/>
                <a:buNone/>
              </a:pPr>
              <a:r>
                <a:rPr lang="en" sz="1600" b="0" i="0" u="none" strike="noStrike" cap="none">
                  <a:solidFill>
                    <a:srgbClr val="000000"/>
                  </a:solidFill>
                  <a:latin typeface="Merriweather"/>
                  <a:ea typeface="Merriweather"/>
                  <a:cs typeface="Merriweather"/>
                  <a:sym typeface="Merriweather"/>
                </a:rPr>
                <a:t>Brand Campaign ($50)</a:t>
              </a:r>
            </a:p>
          </p:txBody>
        </p:sp>
        <p:sp>
          <p:nvSpPr>
            <p:cNvPr id="470" name="Shape 470"/>
            <p:cNvSpPr/>
            <p:nvPr/>
          </p:nvSpPr>
          <p:spPr>
            <a:xfrm>
              <a:off x="1700891" y="1753158"/>
              <a:ext cx="1391639" cy="883691"/>
            </a:xfrm>
            <a:prstGeom prst="roundRect">
              <a:avLst>
                <a:gd name="adj" fmla="val 10000"/>
              </a:avLst>
            </a:prstGeom>
            <a:solidFill>
              <a:schemeClr val="lt1"/>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1" name="Shape 471"/>
            <p:cNvSpPr/>
            <p:nvPr/>
          </p:nvSpPr>
          <p:spPr>
            <a:xfrm>
              <a:off x="1855518" y="1900053"/>
              <a:ext cx="1391639" cy="883691"/>
            </a:xfrm>
            <a:prstGeom prst="roundRect">
              <a:avLst>
                <a:gd name="adj" fmla="val 10000"/>
              </a:avLst>
            </a:prstGeom>
            <a:solidFill>
              <a:srgbClr val="F7EBD5">
                <a:alpha val="89803"/>
              </a:srgbClr>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2" name="Shape 472"/>
            <p:cNvSpPr txBox="1"/>
            <p:nvPr/>
          </p:nvSpPr>
          <p:spPr>
            <a:xfrm>
              <a:off x="1881400" y="1925935"/>
              <a:ext cx="1339874" cy="831927"/>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Clr>
                  <a:srgbClr val="000000"/>
                </a:buClr>
                <a:buSzPct val="25000"/>
                <a:buFont typeface="Merriweather"/>
                <a:buNone/>
              </a:pPr>
              <a:r>
                <a:rPr lang="en" sz="1600" b="0" i="0" u="none" strike="noStrike" cap="none">
                  <a:solidFill>
                    <a:srgbClr val="000000"/>
                  </a:solidFill>
                  <a:latin typeface="Merriweather"/>
                  <a:ea typeface="Merriweather"/>
                  <a:cs typeface="Merriweather"/>
                  <a:sym typeface="Merriweather"/>
                </a:rPr>
                <a:t>Nomz Raffle Promotion ($200)</a:t>
              </a:r>
            </a:p>
          </p:txBody>
        </p:sp>
        <p:sp>
          <p:nvSpPr>
            <p:cNvPr id="473" name="Shape 473"/>
            <p:cNvSpPr/>
            <p:nvPr/>
          </p:nvSpPr>
          <p:spPr>
            <a:xfrm>
              <a:off x="3401785" y="1753158"/>
              <a:ext cx="1391639" cy="883691"/>
            </a:xfrm>
            <a:prstGeom prst="roundRect">
              <a:avLst>
                <a:gd name="adj" fmla="val 10000"/>
              </a:avLst>
            </a:prstGeom>
            <a:solidFill>
              <a:schemeClr val="lt1"/>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4" name="Shape 474"/>
            <p:cNvSpPr/>
            <p:nvPr/>
          </p:nvSpPr>
          <p:spPr>
            <a:xfrm>
              <a:off x="3556412" y="1900053"/>
              <a:ext cx="1391639" cy="883691"/>
            </a:xfrm>
            <a:prstGeom prst="roundRect">
              <a:avLst>
                <a:gd name="adj" fmla="val 10000"/>
              </a:avLst>
            </a:prstGeom>
            <a:solidFill>
              <a:srgbClr val="F7EBD5">
                <a:alpha val="89803"/>
              </a:srgbClr>
            </a:solidFill>
            <a:ln w="25400" cap="flat" cmpd="sng">
              <a:solidFill>
                <a:srgbClr val="FFC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5" name="Shape 475"/>
            <p:cNvSpPr txBox="1"/>
            <p:nvPr/>
          </p:nvSpPr>
          <p:spPr>
            <a:xfrm>
              <a:off x="3582294" y="1925935"/>
              <a:ext cx="1339874" cy="831927"/>
            </a:xfrm>
            <a:prstGeom prst="rect">
              <a:avLst/>
            </a:prstGeom>
            <a:noFill/>
            <a:ln>
              <a:noFill/>
            </a:ln>
          </p:spPr>
          <p:txBody>
            <a:bodyPr lIns="60950" tIns="60950" rIns="60950" bIns="60950" anchor="ctr" anchorCtr="0">
              <a:noAutofit/>
            </a:bodyPr>
            <a:lstStyle/>
            <a:p>
              <a:pPr marL="0" marR="0" lvl="0" indent="0" algn="ctr" rtl="0">
                <a:lnSpc>
                  <a:spcPct val="90000"/>
                </a:lnSpc>
                <a:spcBef>
                  <a:spcPts val="0"/>
                </a:spcBef>
                <a:spcAft>
                  <a:spcPts val="0"/>
                </a:spcAft>
                <a:buClr>
                  <a:srgbClr val="000000"/>
                </a:buClr>
                <a:buSzPct val="25000"/>
                <a:buFont typeface="Merriweather"/>
                <a:buNone/>
              </a:pPr>
              <a:r>
                <a:rPr lang="en" sz="1600" b="0" i="0" u="none" strike="noStrike" cap="none">
                  <a:solidFill>
                    <a:srgbClr val="000000"/>
                  </a:solidFill>
                  <a:latin typeface="Merriweather"/>
                  <a:ea typeface="Merriweather"/>
                  <a:cs typeface="Merriweather"/>
                  <a:sym typeface="Merriweather"/>
                </a:rPr>
                <a:t>Press Release Promotion ($150)</a:t>
              </a:r>
            </a:p>
          </p:txBody>
        </p:sp>
      </p:grpSp>
      <p:sp>
        <p:nvSpPr>
          <p:cNvPr id="476" name="Shape 476"/>
          <p:cNvSpPr txBox="1">
            <a:spLocks noGrp="1"/>
          </p:cNvSpPr>
          <p:nvPr>
            <p:ph type="body" idx="1"/>
          </p:nvPr>
        </p:nvSpPr>
        <p:spPr>
          <a:xfrm>
            <a:off x="404361" y="1376949"/>
            <a:ext cx="3730199" cy="3174900"/>
          </a:xfrm>
          <a:prstGeom prst="rect">
            <a:avLst/>
          </a:prstGeom>
          <a:noFill/>
          <a:ln>
            <a:noFill/>
          </a:ln>
        </p:spPr>
        <p:txBody>
          <a:bodyPr lIns="91425" tIns="91425" rIns="91425" bIns="91425" anchor="ctr" anchorCtr="0">
            <a:noAutofit/>
          </a:bodyPr>
          <a:lstStyle/>
          <a:p>
            <a:pPr marL="457200" marR="0" lvl="0" indent="-355600" algn="l" rtl="0">
              <a:lnSpc>
                <a:spcPct val="100000"/>
              </a:lnSpc>
              <a:spcBef>
                <a:spcPts val="0"/>
              </a:spcBef>
              <a:spcAft>
                <a:spcPts val="0"/>
              </a:spcAft>
              <a:buClr>
                <a:srgbClr val="FFCD00"/>
              </a:buClr>
              <a:buSzPct val="100000"/>
              <a:buFont typeface="Lora"/>
              <a:buChar char="◉"/>
            </a:pPr>
            <a:r>
              <a:rPr lang="en" sz="2000" b="1" i="0" u="none" strike="noStrike" cap="none">
                <a:solidFill>
                  <a:schemeClr val="dk1"/>
                </a:solidFill>
                <a:highlight>
                  <a:srgbClr val="FFCD00"/>
                </a:highlight>
                <a:latin typeface="Lora"/>
                <a:ea typeface="Lora"/>
                <a:cs typeface="Lora"/>
                <a:sym typeface="Lora"/>
              </a:rPr>
              <a:t>Publicity tool </a:t>
            </a:r>
            <a:r>
              <a:rPr lang="en" sz="2000" b="1" i="0" u="none" strike="noStrike" cap="none">
                <a:solidFill>
                  <a:schemeClr val="dk1"/>
                </a:solidFill>
                <a:latin typeface="Lora"/>
                <a:ea typeface="Lora"/>
                <a:cs typeface="Lora"/>
                <a:sym typeface="Lora"/>
              </a:rPr>
              <a:t>to enhance effectiveness of other channels. </a:t>
            </a:r>
          </a:p>
          <a:p>
            <a:pPr marL="457200" marR="0" lvl="0" indent="-355600" algn="l" rtl="0">
              <a:lnSpc>
                <a:spcPct val="100000"/>
              </a:lnSpc>
              <a:spcBef>
                <a:spcPts val="0"/>
              </a:spcBef>
              <a:spcAft>
                <a:spcPts val="0"/>
              </a:spcAft>
              <a:buClr>
                <a:srgbClr val="FFCD00"/>
              </a:buClr>
              <a:buSzPct val="100000"/>
              <a:buFont typeface="Lora"/>
              <a:buChar char="◉"/>
            </a:pPr>
            <a:r>
              <a:rPr lang="en" sz="2000" b="1" i="0" u="none" strike="noStrike" cap="none">
                <a:solidFill>
                  <a:schemeClr val="dk1"/>
                </a:solidFill>
                <a:latin typeface="Lora"/>
                <a:ea typeface="Lora"/>
                <a:cs typeface="Lora"/>
                <a:sym typeface="Lora"/>
              </a:rPr>
              <a:t>Further </a:t>
            </a:r>
            <a:r>
              <a:rPr lang="en" sz="2000" b="1" i="0" u="none" strike="noStrike" cap="none">
                <a:solidFill>
                  <a:schemeClr val="dk1"/>
                </a:solidFill>
                <a:highlight>
                  <a:srgbClr val="FFCD00"/>
                </a:highlight>
                <a:latin typeface="Lora"/>
                <a:ea typeface="Lora"/>
                <a:cs typeface="Lora"/>
                <a:sym typeface="Lora"/>
              </a:rPr>
              <a:t>garner clicks</a:t>
            </a:r>
            <a:r>
              <a:rPr lang="en" sz="2000" b="1" i="0" u="none" strike="noStrike" cap="none">
                <a:solidFill>
                  <a:schemeClr val="dk1"/>
                </a:solidFill>
                <a:latin typeface="Lora"/>
                <a:ea typeface="Lora"/>
                <a:cs typeface="Lora"/>
                <a:sym typeface="Lora"/>
              </a:rPr>
              <a:t> through brand publicity</a:t>
            </a:r>
          </a:p>
          <a:p>
            <a:pPr marL="457200" marR="0" lvl="0" indent="-355600" algn="l" rtl="0">
              <a:lnSpc>
                <a:spcPct val="100000"/>
              </a:lnSpc>
              <a:spcBef>
                <a:spcPts val="0"/>
              </a:spcBef>
              <a:spcAft>
                <a:spcPts val="0"/>
              </a:spcAft>
              <a:buClr>
                <a:srgbClr val="FFCD00"/>
              </a:buClr>
              <a:buSzPct val="100000"/>
              <a:buFont typeface="Lora"/>
              <a:buChar char="◉"/>
            </a:pPr>
            <a:r>
              <a:rPr lang="en" sz="2000" b="1" i="0" u="none" strike="noStrike" cap="none">
                <a:solidFill>
                  <a:schemeClr val="dk1"/>
                </a:solidFill>
                <a:latin typeface="Lora"/>
                <a:ea typeface="Lora"/>
                <a:cs typeface="Lora"/>
                <a:sym typeface="Lora"/>
              </a:rPr>
              <a:t>Increase Nomz’s </a:t>
            </a:r>
            <a:r>
              <a:rPr lang="en" sz="2000" b="1" i="0" u="none" strike="noStrike" cap="none">
                <a:solidFill>
                  <a:schemeClr val="dk1"/>
                </a:solidFill>
                <a:highlight>
                  <a:srgbClr val="FFCD00"/>
                </a:highlight>
                <a:latin typeface="Lora"/>
                <a:ea typeface="Lora"/>
                <a:cs typeface="Lora"/>
                <a:sym typeface="Lora"/>
              </a:rPr>
              <a:t>social media presence</a:t>
            </a:r>
          </a:p>
        </p:txBody>
      </p:sp>
      <p:pic>
        <p:nvPicPr>
          <p:cNvPr id="477" name="Shape 477"/>
          <p:cNvPicPr preferRelativeResize="0"/>
          <p:nvPr/>
        </p:nvPicPr>
        <p:blipFill rotWithShape="1">
          <a:blip r:embed="rId3">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Personal Outreach</a:t>
            </a:r>
          </a:p>
        </p:txBody>
      </p:sp>
      <p:grpSp>
        <p:nvGrpSpPr>
          <p:cNvPr id="483" name="Shape 483"/>
          <p:cNvGrpSpPr/>
          <p:nvPr/>
        </p:nvGrpSpPr>
        <p:grpSpPr>
          <a:xfrm>
            <a:off x="916457" y="1019749"/>
            <a:ext cx="214623" cy="214624"/>
            <a:chOff x="2594050" y="1631825"/>
            <a:chExt cx="439624" cy="439625"/>
          </a:xfrm>
        </p:grpSpPr>
        <p:sp>
          <p:nvSpPr>
            <p:cNvPr id="484" name="Shape 484"/>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488" name="Shape 488"/>
          <p:cNvGrpSpPr/>
          <p:nvPr/>
        </p:nvGrpSpPr>
        <p:grpSpPr>
          <a:xfrm>
            <a:off x="1381250" y="1707426"/>
            <a:ext cx="6604767" cy="2166727"/>
            <a:chOff x="0" y="9929"/>
            <a:chExt cx="6604767" cy="2166727"/>
          </a:xfrm>
        </p:grpSpPr>
        <p:sp>
          <p:nvSpPr>
            <p:cNvPr id="489" name="Shape 489"/>
            <p:cNvSpPr/>
            <p:nvPr/>
          </p:nvSpPr>
          <p:spPr>
            <a:xfrm>
              <a:off x="0" y="21805"/>
              <a:ext cx="2013018" cy="805207"/>
            </a:xfrm>
            <a:prstGeom prst="rect">
              <a:avLst/>
            </a:prstGeom>
            <a:gradFill>
              <a:gsLst>
                <a:gs pos="0">
                  <a:schemeClr val="lt1"/>
                </a:gs>
                <a:gs pos="35000">
                  <a:schemeClr val="lt1"/>
                </a:gs>
                <a:gs pos="100000">
                  <a:schemeClr val="lt1"/>
                </a:gs>
              </a:gsLst>
              <a:lin ang="16200000" scaled="0"/>
            </a:gradFill>
            <a:ln w="9525" cap="flat" cmpd="sng">
              <a:solidFill>
                <a:srgbClr val="C28F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0" name="Shape 490"/>
            <p:cNvSpPr txBox="1"/>
            <p:nvPr/>
          </p:nvSpPr>
          <p:spPr>
            <a:xfrm>
              <a:off x="0" y="21805"/>
              <a:ext cx="2013018" cy="805207"/>
            </a:xfrm>
            <a:prstGeom prst="rect">
              <a:avLst/>
            </a:prstGeom>
            <a:noFill/>
            <a:ln>
              <a:noFill/>
            </a:ln>
          </p:spPr>
          <p:txBody>
            <a:bodyPr lIns="99550" tIns="56875" rIns="99550" bIns="56875" anchor="ctr" anchorCtr="0">
              <a:noAutofit/>
            </a:bodyPr>
            <a:lstStyle/>
            <a:p>
              <a:pPr marL="0" marR="0" lvl="0" indent="0" algn="ctr" rtl="0">
                <a:lnSpc>
                  <a:spcPct val="90000"/>
                </a:lnSpc>
                <a:spcBef>
                  <a:spcPts val="0"/>
                </a:spcBef>
                <a:spcAft>
                  <a:spcPts val="0"/>
                </a:spcAft>
                <a:buClr>
                  <a:schemeClr val="dk1"/>
                </a:buClr>
                <a:buSzPct val="25000"/>
                <a:buFont typeface="Merriweather"/>
                <a:buNone/>
              </a:pPr>
              <a:r>
                <a:rPr lang="en" sz="1400" b="0" i="0" u="none" strike="noStrike" cap="none">
                  <a:solidFill>
                    <a:schemeClr val="dk1"/>
                  </a:solidFill>
                  <a:highlight>
                    <a:srgbClr val="FFCD00"/>
                  </a:highlight>
                  <a:latin typeface="Merriweather"/>
                  <a:ea typeface="Merriweather"/>
                  <a:cs typeface="Merriweather"/>
                  <a:sym typeface="Merriweather"/>
                </a:rPr>
                <a:t>Tony's New York Connections</a:t>
              </a:r>
            </a:p>
          </p:txBody>
        </p:sp>
        <p:sp>
          <p:nvSpPr>
            <p:cNvPr id="491" name="Shape 491"/>
            <p:cNvSpPr/>
            <p:nvPr/>
          </p:nvSpPr>
          <p:spPr>
            <a:xfrm>
              <a:off x="2063" y="815137"/>
              <a:ext cx="2013018" cy="1361519"/>
            </a:xfrm>
            <a:prstGeom prst="rect">
              <a:avLst/>
            </a:prstGeom>
            <a:solidFill>
              <a:schemeClr val="lt1">
                <a:alpha val="89803"/>
              </a:schemeClr>
            </a:solidFill>
            <a:ln w="9525" cap="flat" cmpd="sng">
              <a:solidFill>
                <a:srgbClr val="D59F39">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2" name="Shape 492"/>
            <p:cNvSpPr txBox="1"/>
            <p:nvPr/>
          </p:nvSpPr>
          <p:spPr>
            <a:xfrm>
              <a:off x="2063" y="815137"/>
              <a:ext cx="2013018" cy="1361519"/>
            </a:xfrm>
            <a:prstGeom prst="rect">
              <a:avLst/>
            </a:prstGeom>
            <a:noFill/>
            <a:ln>
              <a:noFill/>
            </a:ln>
          </p:spPr>
          <p:txBody>
            <a:bodyPr lIns="74675" tIns="74675" rIns="99550" bIns="112000" anchor="t" anchorCtr="0">
              <a:noAutofit/>
            </a:bodyPr>
            <a:lstStyle/>
            <a:p>
              <a:pPr marL="114300" marR="0" lvl="1" indent="-114300" algn="l" rtl="0">
                <a:lnSpc>
                  <a:spcPct val="90000"/>
                </a:lnSpc>
                <a:spcBef>
                  <a:spcPts val="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AsAm Influencers</a:t>
              </a:r>
            </a:p>
            <a:p>
              <a:pPr marL="114300" marR="0" lvl="1" indent="-114300" algn="l" rtl="0">
                <a:lnSpc>
                  <a:spcPct val="90000"/>
                </a:lnSpc>
                <a:spcBef>
                  <a:spcPts val="21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Personal Connections in NY</a:t>
              </a:r>
            </a:p>
          </p:txBody>
        </p:sp>
        <p:sp>
          <p:nvSpPr>
            <p:cNvPr id="493" name="Shape 493"/>
            <p:cNvSpPr/>
            <p:nvPr/>
          </p:nvSpPr>
          <p:spPr>
            <a:xfrm>
              <a:off x="2296906" y="9929"/>
              <a:ext cx="2013018" cy="805207"/>
            </a:xfrm>
            <a:prstGeom prst="rect">
              <a:avLst/>
            </a:prstGeom>
            <a:gradFill>
              <a:gsLst>
                <a:gs pos="0">
                  <a:schemeClr val="lt1"/>
                </a:gs>
                <a:gs pos="35000">
                  <a:schemeClr val="lt1"/>
                </a:gs>
                <a:gs pos="100000">
                  <a:schemeClr val="lt1"/>
                </a:gs>
              </a:gsLst>
              <a:lin ang="16200000" scaled="0"/>
            </a:gradFill>
            <a:ln w="9525" cap="flat" cmpd="sng">
              <a:solidFill>
                <a:srgbClr val="C28F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txBox="1"/>
            <p:nvPr/>
          </p:nvSpPr>
          <p:spPr>
            <a:xfrm>
              <a:off x="2296906" y="9929"/>
              <a:ext cx="2013018" cy="805207"/>
            </a:xfrm>
            <a:prstGeom prst="rect">
              <a:avLst/>
            </a:prstGeom>
            <a:noFill/>
            <a:ln>
              <a:noFill/>
            </a:ln>
          </p:spPr>
          <p:txBody>
            <a:bodyPr lIns="99550" tIns="56875" rIns="99550" bIns="56875" anchor="ctr" anchorCtr="0">
              <a:noAutofit/>
            </a:bodyPr>
            <a:lstStyle/>
            <a:p>
              <a:pPr marL="0" marR="0" lvl="0" indent="0" algn="ctr" rtl="0">
                <a:lnSpc>
                  <a:spcPct val="90000"/>
                </a:lnSpc>
                <a:spcBef>
                  <a:spcPts val="0"/>
                </a:spcBef>
                <a:spcAft>
                  <a:spcPts val="0"/>
                </a:spcAft>
                <a:buClr>
                  <a:schemeClr val="dk1"/>
                </a:buClr>
                <a:buSzPct val="25000"/>
                <a:buFont typeface="Merriweather"/>
                <a:buNone/>
              </a:pPr>
              <a:r>
                <a:rPr lang="en" sz="1400" b="0" i="0" u="none" strike="noStrike" cap="none">
                  <a:solidFill>
                    <a:schemeClr val="dk1"/>
                  </a:solidFill>
                  <a:highlight>
                    <a:srgbClr val="FFCD00"/>
                  </a:highlight>
                  <a:latin typeface="Merriweather"/>
                  <a:ea typeface="Merriweather"/>
                  <a:cs typeface="Merriweather"/>
                  <a:sym typeface="Merriweather"/>
                </a:rPr>
                <a:t>Team's Personal Connections</a:t>
              </a:r>
            </a:p>
          </p:txBody>
        </p:sp>
        <p:sp>
          <p:nvSpPr>
            <p:cNvPr id="495" name="Shape 495"/>
            <p:cNvSpPr/>
            <p:nvPr/>
          </p:nvSpPr>
          <p:spPr>
            <a:xfrm>
              <a:off x="2296906" y="815137"/>
              <a:ext cx="2013018" cy="1361519"/>
            </a:xfrm>
            <a:prstGeom prst="rect">
              <a:avLst/>
            </a:prstGeom>
            <a:solidFill>
              <a:schemeClr val="lt1">
                <a:alpha val="89803"/>
              </a:schemeClr>
            </a:solidFill>
            <a:ln w="9525" cap="flat" cmpd="sng">
              <a:solidFill>
                <a:srgbClr val="D59F39">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6" name="Shape 496"/>
            <p:cNvSpPr txBox="1"/>
            <p:nvPr/>
          </p:nvSpPr>
          <p:spPr>
            <a:xfrm>
              <a:off x="2296906" y="815137"/>
              <a:ext cx="2013018" cy="1361519"/>
            </a:xfrm>
            <a:prstGeom prst="rect">
              <a:avLst/>
            </a:prstGeom>
            <a:noFill/>
            <a:ln>
              <a:noFill/>
            </a:ln>
          </p:spPr>
          <p:txBody>
            <a:bodyPr lIns="74675" tIns="74675" rIns="99550" bIns="112000" anchor="t" anchorCtr="0">
              <a:noAutofit/>
            </a:bodyPr>
            <a:lstStyle/>
            <a:p>
              <a:pPr marL="114300" marR="0" lvl="1" indent="-114300" algn="l" rtl="0">
                <a:lnSpc>
                  <a:spcPct val="90000"/>
                </a:lnSpc>
                <a:spcBef>
                  <a:spcPts val="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UVA Career Network</a:t>
              </a:r>
            </a:p>
            <a:p>
              <a:pPr marL="114300" marR="0" lvl="1" indent="-114300" algn="l" rtl="0">
                <a:lnSpc>
                  <a:spcPct val="90000"/>
                </a:lnSpc>
                <a:spcBef>
                  <a:spcPts val="21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UVA Student Organizations</a:t>
              </a:r>
            </a:p>
            <a:p>
              <a:pPr marL="114300" marR="0" lvl="1" indent="-114300" algn="l" rtl="0">
                <a:lnSpc>
                  <a:spcPct val="90000"/>
                </a:lnSpc>
                <a:spcBef>
                  <a:spcPts val="21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Personal Connections in New York</a:t>
              </a:r>
            </a:p>
          </p:txBody>
        </p:sp>
        <p:sp>
          <p:nvSpPr>
            <p:cNvPr id="497" name="Shape 497"/>
            <p:cNvSpPr/>
            <p:nvPr/>
          </p:nvSpPr>
          <p:spPr>
            <a:xfrm>
              <a:off x="4591748" y="9929"/>
              <a:ext cx="2013018" cy="805207"/>
            </a:xfrm>
            <a:prstGeom prst="rect">
              <a:avLst/>
            </a:prstGeom>
            <a:gradFill>
              <a:gsLst>
                <a:gs pos="0">
                  <a:schemeClr val="lt1"/>
                </a:gs>
                <a:gs pos="35000">
                  <a:schemeClr val="lt1"/>
                </a:gs>
                <a:gs pos="100000">
                  <a:schemeClr val="lt1"/>
                </a:gs>
              </a:gsLst>
              <a:lin ang="16200000" scaled="0"/>
            </a:gradFill>
            <a:ln w="9525" cap="flat" cmpd="sng">
              <a:solidFill>
                <a:srgbClr val="C28F3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8" name="Shape 498"/>
            <p:cNvSpPr txBox="1"/>
            <p:nvPr/>
          </p:nvSpPr>
          <p:spPr>
            <a:xfrm>
              <a:off x="4591748" y="9929"/>
              <a:ext cx="2013018" cy="805207"/>
            </a:xfrm>
            <a:prstGeom prst="rect">
              <a:avLst/>
            </a:prstGeom>
            <a:noFill/>
            <a:ln>
              <a:noFill/>
            </a:ln>
          </p:spPr>
          <p:txBody>
            <a:bodyPr lIns="99550" tIns="56875" rIns="99550" bIns="56875" anchor="ctr" anchorCtr="0">
              <a:noAutofit/>
            </a:bodyPr>
            <a:lstStyle/>
            <a:p>
              <a:pPr marL="0" marR="0" lvl="0" indent="0" algn="ctr" rtl="0">
                <a:lnSpc>
                  <a:spcPct val="90000"/>
                </a:lnSpc>
                <a:spcBef>
                  <a:spcPts val="0"/>
                </a:spcBef>
                <a:spcAft>
                  <a:spcPts val="0"/>
                </a:spcAft>
                <a:buClr>
                  <a:schemeClr val="dk1"/>
                </a:buClr>
                <a:buSzPct val="25000"/>
                <a:buFont typeface="Merriweather"/>
                <a:buNone/>
              </a:pPr>
              <a:r>
                <a:rPr lang="en" sz="1400" b="0" i="0" u="none" strike="noStrike" cap="none">
                  <a:solidFill>
                    <a:schemeClr val="dk1"/>
                  </a:solidFill>
                  <a:highlight>
                    <a:srgbClr val="FFCD00"/>
                  </a:highlight>
                  <a:latin typeface="Merriweather"/>
                  <a:ea typeface="Merriweather"/>
                  <a:cs typeface="Merriweather"/>
                  <a:sym typeface="Merriweather"/>
                </a:rPr>
                <a:t>Organizations In New York</a:t>
              </a:r>
            </a:p>
          </p:txBody>
        </p:sp>
        <p:sp>
          <p:nvSpPr>
            <p:cNvPr id="499" name="Shape 499"/>
            <p:cNvSpPr/>
            <p:nvPr/>
          </p:nvSpPr>
          <p:spPr>
            <a:xfrm>
              <a:off x="4591748" y="815137"/>
              <a:ext cx="2013018" cy="1361519"/>
            </a:xfrm>
            <a:prstGeom prst="rect">
              <a:avLst/>
            </a:prstGeom>
            <a:solidFill>
              <a:schemeClr val="lt1">
                <a:alpha val="89803"/>
              </a:schemeClr>
            </a:solidFill>
            <a:ln w="9525" cap="flat" cmpd="sng">
              <a:solidFill>
                <a:srgbClr val="D59F39">
                  <a:alpha val="89803"/>
                </a:srgbClr>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0" name="Shape 500"/>
            <p:cNvSpPr txBox="1"/>
            <p:nvPr/>
          </p:nvSpPr>
          <p:spPr>
            <a:xfrm>
              <a:off x="4591748" y="815137"/>
              <a:ext cx="2013018" cy="1361519"/>
            </a:xfrm>
            <a:prstGeom prst="rect">
              <a:avLst/>
            </a:prstGeom>
            <a:noFill/>
            <a:ln>
              <a:noFill/>
            </a:ln>
          </p:spPr>
          <p:txBody>
            <a:bodyPr lIns="74675" tIns="74675" rIns="99550" bIns="112000" anchor="t" anchorCtr="0">
              <a:noAutofit/>
            </a:bodyPr>
            <a:lstStyle/>
            <a:p>
              <a:pPr marL="114300" marR="0" lvl="1" indent="-114300" algn="l" rtl="0">
                <a:lnSpc>
                  <a:spcPct val="90000"/>
                </a:lnSpc>
                <a:spcBef>
                  <a:spcPts val="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University Organizations</a:t>
              </a:r>
            </a:p>
            <a:p>
              <a:pPr marL="114300" marR="0" lvl="1" indent="-114300" algn="l" rtl="0">
                <a:lnSpc>
                  <a:spcPct val="90000"/>
                </a:lnSpc>
                <a:spcBef>
                  <a:spcPts val="21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Professional Organizations</a:t>
              </a:r>
            </a:p>
            <a:p>
              <a:pPr marL="114300" marR="0" lvl="1" indent="-114300" algn="l" rtl="0">
                <a:lnSpc>
                  <a:spcPct val="90000"/>
                </a:lnSpc>
                <a:spcBef>
                  <a:spcPts val="210"/>
                </a:spcBef>
                <a:spcAft>
                  <a:spcPts val="0"/>
                </a:spcAft>
                <a:buClr>
                  <a:srgbClr val="000000"/>
                </a:buClr>
                <a:buSzPct val="100000"/>
                <a:buFont typeface="Merriweather"/>
                <a:buChar char="•"/>
              </a:pPr>
              <a:r>
                <a:rPr lang="en" sz="1400" b="0" i="0" u="none" strike="noStrike" cap="none">
                  <a:solidFill>
                    <a:srgbClr val="000000"/>
                  </a:solidFill>
                  <a:latin typeface="Merriweather"/>
                  <a:ea typeface="Merriweather"/>
                  <a:cs typeface="Merriweather"/>
                  <a:sym typeface="Merriweather"/>
                </a:rPr>
                <a:t>Ethnic Organizations</a:t>
              </a:r>
            </a:p>
          </p:txBody>
        </p:sp>
      </p:grpSp>
      <p:pic>
        <p:nvPicPr>
          <p:cNvPr id="501" name="Shape 501"/>
          <p:cNvPicPr preferRelativeResize="0"/>
          <p:nvPr/>
        </p:nvPicPr>
        <p:blipFill rotWithShape="1">
          <a:blip r:embed="rId3">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AdWords Marketing Schedule</a:t>
            </a:r>
          </a:p>
        </p:txBody>
      </p:sp>
      <p:sp>
        <p:nvSpPr>
          <p:cNvPr id="507" name="Shape 507"/>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508" name="Shape 508"/>
          <p:cNvCxnSpPr/>
          <p:nvPr/>
        </p:nvCxnSpPr>
        <p:spPr>
          <a:xfrm>
            <a:off x="1011462" y="3503223"/>
            <a:ext cx="7467520" cy="0"/>
          </a:xfrm>
          <a:prstGeom prst="straightConnector1">
            <a:avLst/>
          </a:prstGeom>
          <a:noFill/>
          <a:ln w="9525" cap="flat" cmpd="sng">
            <a:solidFill>
              <a:srgbClr val="347EB8"/>
            </a:solidFill>
            <a:prstDash val="solid"/>
            <a:round/>
            <a:headEnd type="triangle" w="lg" len="lg"/>
            <a:tailEnd type="triangle" w="lg" len="lg"/>
          </a:ln>
        </p:spPr>
      </p:cxnSp>
      <p:sp>
        <p:nvSpPr>
          <p:cNvPr id="509" name="Shape 509"/>
          <p:cNvSpPr txBox="1"/>
          <p:nvPr/>
        </p:nvSpPr>
        <p:spPr>
          <a:xfrm>
            <a:off x="548370" y="3514630"/>
            <a:ext cx="1178274"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highlight>
                  <a:srgbClr val="FFCD00"/>
                </a:highlight>
                <a:latin typeface="Quattrocento"/>
                <a:ea typeface="Quattrocento"/>
                <a:cs typeface="Quattrocento"/>
                <a:sym typeface="Quattrocento"/>
              </a:rPr>
              <a:t>Week 1</a:t>
            </a:r>
          </a:p>
        </p:txBody>
      </p:sp>
      <p:sp>
        <p:nvSpPr>
          <p:cNvPr id="510" name="Shape 510"/>
          <p:cNvSpPr txBox="1"/>
          <p:nvPr/>
        </p:nvSpPr>
        <p:spPr>
          <a:xfrm>
            <a:off x="3292771" y="3503223"/>
            <a:ext cx="1178274"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highlight>
                  <a:srgbClr val="FFCD00"/>
                </a:highlight>
                <a:latin typeface="Quattrocento"/>
                <a:ea typeface="Quattrocento"/>
                <a:cs typeface="Quattrocento"/>
                <a:sym typeface="Quattrocento"/>
              </a:rPr>
              <a:t>Week 2</a:t>
            </a:r>
          </a:p>
        </p:txBody>
      </p:sp>
      <p:sp>
        <p:nvSpPr>
          <p:cNvPr id="511" name="Shape 511"/>
          <p:cNvSpPr txBox="1"/>
          <p:nvPr/>
        </p:nvSpPr>
        <p:spPr>
          <a:xfrm>
            <a:off x="6037171" y="3514630"/>
            <a:ext cx="1178274"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highlight>
                  <a:srgbClr val="FFCD00"/>
                </a:highlight>
                <a:latin typeface="Quattrocento"/>
                <a:ea typeface="Quattrocento"/>
                <a:cs typeface="Quattrocento"/>
                <a:sym typeface="Quattrocento"/>
              </a:rPr>
              <a:t>Week 3</a:t>
            </a:r>
          </a:p>
        </p:txBody>
      </p:sp>
      <p:sp>
        <p:nvSpPr>
          <p:cNvPr id="512" name="Shape 512"/>
          <p:cNvSpPr txBox="1"/>
          <p:nvPr/>
        </p:nvSpPr>
        <p:spPr>
          <a:xfrm>
            <a:off x="1324738" y="3833812"/>
            <a:ext cx="2156587"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Quattrocento"/>
                <a:ea typeface="Quattrocento"/>
                <a:cs typeface="Quattrocento"/>
                <a:sym typeface="Quattrocento"/>
              </a:rPr>
              <a:t>Experimentation Phase</a:t>
            </a:r>
          </a:p>
        </p:txBody>
      </p:sp>
      <p:sp>
        <p:nvSpPr>
          <p:cNvPr id="513" name="Shape 513"/>
          <p:cNvSpPr txBox="1"/>
          <p:nvPr/>
        </p:nvSpPr>
        <p:spPr>
          <a:xfrm>
            <a:off x="4363989" y="3833810"/>
            <a:ext cx="2156587"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Quattrocento"/>
                <a:ea typeface="Quattrocento"/>
                <a:cs typeface="Quattrocento"/>
                <a:sym typeface="Quattrocento"/>
              </a:rPr>
              <a:t>Raffle Phase</a:t>
            </a:r>
          </a:p>
        </p:txBody>
      </p:sp>
      <p:sp>
        <p:nvSpPr>
          <p:cNvPr id="514" name="Shape 514"/>
          <p:cNvSpPr txBox="1"/>
          <p:nvPr/>
        </p:nvSpPr>
        <p:spPr>
          <a:xfrm>
            <a:off x="6853482" y="3833812"/>
            <a:ext cx="2156587"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Quattrocento"/>
                <a:ea typeface="Quattrocento"/>
                <a:cs typeface="Quattrocento"/>
                <a:sym typeface="Quattrocento"/>
              </a:rPr>
              <a:t>Publicity Phase</a:t>
            </a:r>
          </a:p>
        </p:txBody>
      </p:sp>
      <p:sp>
        <p:nvSpPr>
          <p:cNvPr id="515" name="Shape 515"/>
          <p:cNvSpPr txBox="1"/>
          <p:nvPr/>
        </p:nvSpPr>
        <p:spPr>
          <a:xfrm>
            <a:off x="959405" y="3018748"/>
            <a:ext cx="2156587"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Release of Coupon</a:t>
            </a:r>
          </a:p>
        </p:txBody>
      </p:sp>
      <p:sp>
        <p:nvSpPr>
          <p:cNvPr id="516" name="Shape 516"/>
          <p:cNvSpPr txBox="1"/>
          <p:nvPr/>
        </p:nvSpPr>
        <p:spPr>
          <a:xfrm>
            <a:off x="3292771" y="3030152"/>
            <a:ext cx="2156587"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Release of Raffle</a:t>
            </a:r>
          </a:p>
        </p:txBody>
      </p:sp>
      <p:sp>
        <p:nvSpPr>
          <p:cNvPr id="517" name="Shape 517"/>
          <p:cNvSpPr txBox="1"/>
          <p:nvPr/>
        </p:nvSpPr>
        <p:spPr>
          <a:xfrm>
            <a:off x="3292771" y="2460766"/>
            <a:ext cx="2156587" cy="523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Initiation of Facebook Raffle Campaign. </a:t>
            </a:r>
          </a:p>
        </p:txBody>
      </p:sp>
      <p:sp>
        <p:nvSpPr>
          <p:cNvPr id="518" name="Shape 518"/>
          <p:cNvSpPr txBox="1"/>
          <p:nvPr/>
        </p:nvSpPr>
        <p:spPr>
          <a:xfrm>
            <a:off x="3666928" y="1849198"/>
            <a:ext cx="2156587" cy="523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Beginning of press releases. </a:t>
            </a:r>
          </a:p>
        </p:txBody>
      </p:sp>
      <p:sp>
        <p:nvSpPr>
          <p:cNvPr id="519" name="Shape 519"/>
          <p:cNvSpPr txBox="1"/>
          <p:nvPr/>
        </p:nvSpPr>
        <p:spPr>
          <a:xfrm>
            <a:off x="5229885" y="2085810"/>
            <a:ext cx="2156587" cy="523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Beginning of personal outreaches</a:t>
            </a:r>
          </a:p>
        </p:txBody>
      </p:sp>
      <p:sp>
        <p:nvSpPr>
          <p:cNvPr id="520" name="Shape 520"/>
          <p:cNvSpPr txBox="1"/>
          <p:nvPr/>
        </p:nvSpPr>
        <p:spPr>
          <a:xfrm>
            <a:off x="6232421" y="2766423"/>
            <a:ext cx="2156587"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Initiation of Facebook Brand and Publicity Campaign</a:t>
            </a:r>
          </a:p>
        </p:txBody>
      </p:sp>
      <p:pic>
        <p:nvPicPr>
          <p:cNvPr id="521" name="Shape 521"/>
          <p:cNvPicPr preferRelativeResize="0"/>
          <p:nvPr/>
        </p:nvPicPr>
        <p:blipFill rotWithShape="1">
          <a:blip r:embed="rId3">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AdWords Outcomes (First two weeks)</a:t>
            </a:r>
          </a:p>
        </p:txBody>
      </p:sp>
      <p:sp>
        <p:nvSpPr>
          <p:cNvPr id="527" name="Shape 527"/>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28" name="Shape 528"/>
          <p:cNvPicPr preferRelativeResize="0"/>
          <p:nvPr/>
        </p:nvPicPr>
        <p:blipFill rotWithShape="1">
          <a:blip r:embed="rId3">
            <a:alphaModFix/>
          </a:blip>
          <a:srcRect/>
          <a:stretch/>
        </p:blipFill>
        <p:spPr>
          <a:xfrm>
            <a:off x="97590" y="1723257"/>
            <a:ext cx="9046410" cy="1230043"/>
          </a:xfrm>
          <a:prstGeom prst="rect">
            <a:avLst/>
          </a:prstGeom>
          <a:noFill/>
          <a:ln>
            <a:noFill/>
          </a:ln>
        </p:spPr>
      </p:pic>
      <p:sp>
        <p:nvSpPr>
          <p:cNvPr id="529" name="Shape 529"/>
          <p:cNvSpPr/>
          <p:nvPr/>
        </p:nvSpPr>
        <p:spPr>
          <a:xfrm rot="5400000">
            <a:off x="2733731" y="1004371"/>
            <a:ext cx="177986" cy="4068564"/>
          </a:xfrm>
          <a:prstGeom prst="rightBrace">
            <a:avLst>
              <a:gd name="adj1" fmla="val 8333"/>
              <a:gd name="adj2" fmla="val 50000"/>
            </a:avLst>
          </a:prstGeom>
          <a:noFill/>
          <a:ln w="9525" cap="flat" cmpd="sng">
            <a:solidFill>
              <a:srgbClr val="347EB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30" name="Shape 530"/>
          <p:cNvSpPr txBox="1"/>
          <p:nvPr/>
        </p:nvSpPr>
        <p:spPr>
          <a:xfrm>
            <a:off x="1030657" y="3260581"/>
            <a:ext cx="3630137" cy="95410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10% coupon and exploration campaign generated </a:t>
            </a:r>
            <a:r>
              <a:rPr lang="en" sz="1400" b="0" i="0" u="none" strike="noStrike" cap="none">
                <a:solidFill>
                  <a:srgbClr val="000000"/>
                </a:solidFill>
                <a:highlight>
                  <a:srgbClr val="FFCD00"/>
                </a:highlight>
                <a:latin typeface="Quattrocento"/>
                <a:ea typeface="Quattrocento"/>
                <a:cs typeface="Quattrocento"/>
                <a:sym typeface="Quattrocento"/>
              </a:rPr>
              <a:t>very little clicks </a:t>
            </a:r>
            <a:r>
              <a:rPr lang="en" sz="1400" b="0" i="0" u="none" strike="noStrike" cap="none">
                <a:solidFill>
                  <a:srgbClr val="000000"/>
                </a:solidFill>
                <a:latin typeface="Quattrocento"/>
                <a:ea typeface="Quattrocento"/>
                <a:cs typeface="Quattrocento"/>
                <a:sym typeface="Quattrocento"/>
              </a:rPr>
              <a:t>throughout the first week, illustrating the competitiveness of the NY search market. </a:t>
            </a:r>
          </a:p>
        </p:txBody>
      </p:sp>
      <p:sp>
        <p:nvSpPr>
          <p:cNvPr id="531" name="Shape 531"/>
          <p:cNvSpPr/>
          <p:nvPr/>
        </p:nvSpPr>
        <p:spPr>
          <a:xfrm rot="5400000">
            <a:off x="5883033" y="1928678"/>
            <a:ext cx="204253" cy="2208810"/>
          </a:xfrm>
          <a:prstGeom prst="rightBrace">
            <a:avLst>
              <a:gd name="adj1" fmla="val 8333"/>
              <a:gd name="adj2" fmla="val 50000"/>
            </a:avLst>
          </a:prstGeom>
          <a:noFill/>
          <a:ln w="9525" cap="flat" cmpd="sng">
            <a:solidFill>
              <a:srgbClr val="347EB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32" name="Shape 532"/>
          <p:cNvSpPr txBox="1"/>
          <p:nvPr/>
        </p:nvSpPr>
        <p:spPr>
          <a:xfrm>
            <a:off x="4857007" y="3192061"/>
            <a:ext cx="2136631"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Release of the </a:t>
            </a:r>
            <a:r>
              <a:rPr lang="en" sz="1400" b="0" i="0" u="none" strike="noStrike" cap="none">
                <a:solidFill>
                  <a:srgbClr val="000000"/>
                </a:solidFill>
                <a:highlight>
                  <a:srgbClr val="FFCD00"/>
                </a:highlight>
                <a:latin typeface="Quattrocento"/>
                <a:ea typeface="Quattrocento"/>
                <a:cs typeface="Quattrocento"/>
                <a:sym typeface="Quattrocento"/>
              </a:rPr>
              <a:t>Raffle,</a:t>
            </a:r>
            <a:r>
              <a:rPr lang="en" sz="1400" b="0" i="0" u="none" strike="noStrike" cap="none">
                <a:solidFill>
                  <a:srgbClr val="000000"/>
                </a:solidFill>
                <a:latin typeface="Quattrocento"/>
                <a:ea typeface="Quattrocento"/>
                <a:cs typeface="Quattrocento"/>
                <a:sym typeface="Quattrocento"/>
              </a:rPr>
              <a:t> along with Facebook promotion, generated on average </a:t>
            </a:r>
            <a:r>
              <a:rPr lang="en" sz="1400" b="0" i="0" u="none" strike="noStrike" cap="none">
                <a:solidFill>
                  <a:srgbClr val="000000"/>
                </a:solidFill>
                <a:highlight>
                  <a:srgbClr val="FFCD00"/>
                </a:highlight>
                <a:latin typeface="Quattrocento"/>
                <a:ea typeface="Quattrocento"/>
                <a:cs typeface="Quattrocento"/>
                <a:sym typeface="Quattrocento"/>
              </a:rPr>
              <a:t>10-15 additional clicks </a:t>
            </a:r>
            <a:r>
              <a:rPr lang="en" sz="1400" b="0" i="0" u="none" strike="noStrike" cap="none">
                <a:solidFill>
                  <a:srgbClr val="000000"/>
                </a:solidFill>
                <a:latin typeface="Quattrocento"/>
                <a:ea typeface="Quattrocento"/>
                <a:cs typeface="Quattrocento"/>
                <a:sym typeface="Quattrocento"/>
              </a:rPr>
              <a:t>per day. </a:t>
            </a:r>
          </a:p>
        </p:txBody>
      </p:sp>
      <p:sp>
        <p:nvSpPr>
          <p:cNvPr id="533" name="Shape 533"/>
          <p:cNvSpPr/>
          <p:nvPr/>
        </p:nvSpPr>
        <p:spPr>
          <a:xfrm rot="5400000">
            <a:off x="8009577" y="2165415"/>
            <a:ext cx="214412" cy="1710047"/>
          </a:xfrm>
          <a:prstGeom prst="rightBrace">
            <a:avLst>
              <a:gd name="adj1" fmla="val 8333"/>
              <a:gd name="adj2" fmla="val 50000"/>
            </a:avLst>
          </a:prstGeom>
          <a:noFill/>
          <a:ln w="9525" cap="flat" cmpd="sng">
            <a:solidFill>
              <a:srgbClr val="347EB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34" name="Shape 534"/>
          <p:cNvSpPr txBox="1"/>
          <p:nvPr/>
        </p:nvSpPr>
        <p:spPr>
          <a:xfrm>
            <a:off x="6993639" y="3148068"/>
            <a:ext cx="2136631"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Quattrocento"/>
                <a:ea typeface="Quattrocento"/>
                <a:cs typeface="Quattrocento"/>
                <a:sym typeface="Quattrocento"/>
              </a:rPr>
              <a:t>Starting of the </a:t>
            </a:r>
            <a:r>
              <a:rPr lang="en" sz="1400" b="0" i="0" u="none" strike="noStrike" cap="none">
                <a:solidFill>
                  <a:srgbClr val="000000"/>
                </a:solidFill>
                <a:highlight>
                  <a:srgbClr val="FFCD00"/>
                </a:highlight>
                <a:latin typeface="Quattrocento"/>
                <a:ea typeface="Quattrocento"/>
                <a:cs typeface="Quattrocento"/>
                <a:sym typeface="Quattrocento"/>
              </a:rPr>
              <a:t>press releases</a:t>
            </a:r>
            <a:r>
              <a:rPr lang="en" sz="1400" b="0" i="0" u="none" strike="noStrike" cap="none">
                <a:solidFill>
                  <a:srgbClr val="000000"/>
                </a:solidFill>
                <a:latin typeface="Quattrocento"/>
                <a:ea typeface="Quattrocento"/>
                <a:cs typeface="Quattrocento"/>
                <a:sym typeface="Quattrocento"/>
              </a:rPr>
              <a:t>, along with personal outreaches, generated </a:t>
            </a:r>
            <a:r>
              <a:rPr lang="en" sz="1400" b="0" i="0" u="none" strike="noStrike" cap="none">
                <a:solidFill>
                  <a:srgbClr val="000000"/>
                </a:solidFill>
                <a:highlight>
                  <a:srgbClr val="FFCD00"/>
                </a:highlight>
                <a:latin typeface="Quattrocento"/>
                <a:ea typeface="Quattrocento"/>
                <a:cs typeface="Quattrocento"/>
                <a:sym typeface="Quattrocento"/>
              </a:rPr>
              <a:t>additional 10 clicks per day. </a:t>
            </a:r>
          </a:p>
        </p:txBody>
      </p:sp>
      <p:pic>
        <p:nvPicPr>
          <p:cNvPr id="535" name="Shape 535"/>
          <p:cNvPicPr preferRelativeResize="0"/>
          <p:nvPr/>
        </p:nvPicPr>
        <p:blipFill rotWithShape="1">
          <a:blip r:embed="rId4">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AdWords Observations</a:t>
            </a:r>
          </a:p>
        </p:txBody>
      </p:sp>
      <p:sp>
        <p:nvSpPr>
          <p:cNvPr id="541" name="Shape 541"/>
          <p:cNvSpPr txBox="1">
            <a:spLocks noGrp="1"/>
          </p:cNvSpPr>
          <p:nvPr>
            <p:ph type="body" idx="1"/>
          </p:nvPr>
        </p:nvSpPr>
        <p:spPr>
          <a:xfrm>
            <a:off x="1381250" y="1414590"/>
            <a:ext cx="6809700" cy="1613618"/>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CD00"/>
              </a:buClr>
              <a:buSzPct val="100000"/>
              <a:buFont typeface="Quattrocento Sans"/>
              <a:buChar char="◉"/>
            </a:pPr>
            <a:r>
              <a:rPr lang="en" sz="2000" b="0" i="0" u="none" strike="noStrike" cap="none">
                <a:solidFill>
                  <a:srgbClr val="000000"/>
                </a:solidFill>
                <a:latin typeface="Quattrocento Sans"/>
                <a:ea typeface="Quattrocento Sans"/>
                <a:cs typeface="Quattrocento Sans"/>
                <a:sym typeface="Quattrocento Sans"/>
              </a:rPr>
              <a:t>Brand Campaign created </a:t>
            </a:r>
            <a:r>
              <a:rPr lang="en" sz="2000" b="0" i="0" u="none" strike="noStrike" cap="none">
                <a:solidFill>
                  <a:srgbClr val="000000"/>
                </a:solidFill>
                <a:highlight>
                  <a:srgbClr val="FFCD00"/>
                </a:highlight>
                <a:latin typeface="Quattrocento Sans"/>
                <a:ea typeface="Quattrocento Sans"/>
                <a:cs typeface="Quattrocento Sans"/>
                <a:sym typeface="Quattrocento Sans"/>
              </a:rPr>
              <a:t>majority</a:t>
            </a:r>
            <a:r>
              <a:rPr lang="en" sz="2000" b="0" i="0" u="none" strike="noStrike" cap="none">
                <a:solidFill>
                  <a:srgbClr val="000000"/>
                </a:solidFill>
                <a:latin typeface="Quattrocento Sans"/>
                <a:ea typeface="Quattrocento Sans"/>
                <a:cs typeface="Quattrocento Sans"/>
                <a:sym typeface="Quattrocento Sans"/>
              </a:rPr>
              <a:t> of the clicks (over 90%)</a:t>
            </a:r>
          </a:p>
          <a:p>
            <a:pPr marL="457200" marR="0" lvl="0" indent="-228600" algn="l" rtl="0">
              <a:lnSpc>
                <a:spcPct val="100000"/>
              </a:lnSpc>
              <a:spcBef>
                <a:spcPts val="0"/>
              </a:spcBef>
              <a:spcAft>
                <a:spcPts val="0"/>
              </a:spcAft>
              <a:buClr>
                <a:srgbClr val="FFCD00"/>
              </a:buClr>
              <a:buSzPct val="100000"/>
              <a:buFont typeface="Quattrocento Sans"/>
              <a:buChar char="◉"/>
            </a:pPr>
            <a:r>
              <a:rPr lang="en" sz="2000" b="0" i="0" u="none" strike="noStrike" cap="none">
                <a:solidFill>
                  <a:srgbClr val="000000"/>
                </a:solidFill>
                <a:latin typeface="Quattrocento Sans"/>
                <a:ea typeface="Quattrocento Sans"/>
                <a:cs typeface="Quattrocento Sans"/>
                <a:sym typeface="Quattrocento Sans"/>
              </a:rPr>
              <a:t>Exploration Campaigns received large amount impression but has </a:t>
            </a:r>
            <a:r>
              <a:rPr lang="en" sz="2000" b="0" i="0" u="none" strike="noStrike" cap="none">
                <a:solidFill>
                  <a:srgbClr val="000000"/>
                </a:solidFill>
                <a:highlight>
                  <a:srgbClr val="FFCD00"/>
                </a:highlight>
                <a:latin typeface="Quattrocento Sans"/>
                <a:ea typeface="Quattrocento Sans"/>
                <a:cs typeface="Quattrocento Sans"/>
                <a:sym typeface="Quattrocento Sans"/>
              </a:rPr>
              <a:t>very few</a:t>
            </a:r>
            <a:r>
              <a:rPr lang="en" sz="2000" b="0" i="0" u="none" strike="noStrike" cap="none">
                <a:solidFill>
                  <a:srgbClr val="000000"/>
                </a:solidFill>
                <a:latin typeface="Quattrocento Sans"/>
                <a:ea typeface="Quattrocento Sans"/>
                <a:cs typeface="Quattrocento Sans"/>
                <a:sym typeface="Quattrocento Sans"/>
              </a:rPr>
              <a:t> clicks (8 clicks)</a:t>
            </a:r>
          </a:p>
        </p:txBody>
      </p:sp>
      <p:grpSp>
        <p:nvGrpSpPr>
          <p:cNvPr id="542" name="Shape 542"/>
          <p:cNvGrpSpPr/>
          <p:nvPr/>
        </p:nvGrpSpPr>
        <p:grpSpPr>
          <a:xfrm>
            <a:off x="916457" y="1019749"/>
            <a:ext cx="214623" cy="214624"/>
            <a:chOff x="2594050" y="1631825"/>
            <a:chExt cx="439624" cy="439625"/>
          </a:xfrm>
        </p:grpSpPr>
        <p:sp>
          <p:nvSpPr>
            <p:cNvPr id="543" name="Shape 543"/>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4" name="Shape 544"/>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5" name="Shape 545"/>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6" name="Shape 546"/>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547" name="Shape 547"/>
          <p:cNvPicPr preferRelativeResize="0"/>
          <p:nvPr/>
        </p:nvPicPr>
        <p:blipFill rotWithShape="1">
          <a:blip r:embed="rId3">
            <a:alphaModFix/>
          </a:blip>
          <a:srcRect/>
          <a:stretch/>
        </p:blipFill>
        <p:spPr>
          <a:xfrm>
            <a:off x="1852550" y="2750317"/>
            <a:ext cx="5275570" cy="2241797"/>
          </a:xfrm>
          <a:prstGeom prst="rect">
            <a:avLst/>
          </a:prstGeom>
          <a:noFill/>
          <a:ln>
            <a:noFill/>
          </a:ln>
        </p:spPr>
      </p:pic>
      <p:pic>
        <p:nvPicPr>
          <p:cNvPr id="548" name="Shape 548"/>
          <p:cNvPicPr preferRelativeResize="0"/>
          <p:nvPr/>
        </p:nvPicPr>
        <p:blipFill rotWithShape="1">
          <a:blip r:embed="rId4">
            <a:alphaModFix/>
          </a:blip>
          <a:srcRect b="12959"/>
          <a:stretch/>
        </p:blipFill>
        <p:spPr>
          <a:xfrm flipH="1">
            <a:off x="611559" y="715037"/>
            <a:ext cx="874825" cy="76824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ctrTitle" idx="4294967295"/>
          </p:nvPr>
        </p:nvSpPr>
        <p:spPr>
          <a:xfrm>
            <a:off x="700770" y="131693"/>
            <a:ext cx="7772400" cy="8948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0000"/>
              </a:buClr>
              <a:buSzPct val="25000"/>
              <a:buFont typeface="Lora"/>
              <a:buNone/>
            </a:pPr>
            <a:r>
              <a:rPr lang="en" sz="4800" b="1" i="1" u="none" strike="noStrike" cap="none">
                <a:solidFill>
                  <a:srgbClr val="000000"/>
                </a:solidFill>
                <a:latin typeface="Times New Roman"/>
                <a:ea typeface="Times New Roman"/>
                <a:cs typeface="Times New Roman"/>
                <a:sym typeface="Times New Roman"/>
              </a:rPr>
              <a:t>1,289 impressions</a:t>
            </a:r>
          </a:p>
        </p:txBody>
      </p:sp>
      <p:sp>
        <p:nvSpPr>
          <p:cNvPr id="554" name="Shape 554"/>
          <p:cNvSpPr txBox="1">
            <a:spLocks noGrp="1"/>
          </p:cNvSpPr>
          <p:nvPr>
            <p:ph type="ctrTitle" idx="4294967295"/>
          </p:nvPr>
        </p:nvSpPr>
        <p:spPr>
          <a:xfrm>
            <a:off x="800910" y="2926882"/>
            <a:ext cx="7772400" cy="8948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0000"/>
              </a:buClr>
              <a:buSzPct val="25000"/>
              <a:buFont typeface="Lora"/>
              <a:buNone/>
            </a:pPr>
            <a:r>
              <a:rPr lang="en" sz="4800" b="1" i="0" u="none" strike="noStrike" cap="none">
                <a:solidFill>
                  <a:srgbClr val="000000"/>
                </a:solidFill>
                <a:highlight>
                  <a:srgbClr val="FFCD00"/>
                </a:highlight>
                <a:latin typeface="Lora"/>
                <a:ea typeface="Lora"/>
                <a:cs typeface="Lora"/>
                <a:sym typeface="Lora"/>
              </a:rPr>
              <a:t>134% ROI</a:t>
            </a:r>
          </a:p>
        </p:txBody>
      </p:sp>
      <p:sp>
        <p:nvSpPr>
          <p:cNvPr id="555" name="Shape 555"/>
          <p:cNvSpPr txBox="1">
            <a:spLocks noGrp="1"/>
          </p:cNvSpPr>
          <p:nvPr>
            <p:ph type="subTitle" idx="4294967295"/>
          </p:nvPr>
        </p:nvSpPr>
        <p:spPr>
          <a:xfrm>
            <a:off x="684622" y="3671864"/>
            <a:ext cx="7772400" cy="463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$1.14 cost per click</a:t>
            </a:r>
          </a:p>
        </p:txBody>
      </p:sp>
      <p:sp>
        <p:nvSpPr>
          <p:cNvPr id="556" name="Shape 556"/>
          <p:cNvSpPr txBox="1">
            <a:spLocks noGrp="1"/>
          </p:cNvSpPr>
          <p:nvPr>
            <p:ph type="ctrTitle" idx="4294967295"/>
          </p:nvPr>
        </p:nvSpPr>
        <p:spPr>
          <a:xfrm>
            <a:off x="800910" y="1560054"/>
            <a:ext cx="7772400" cy="8948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rgbClr val="000000"/>
              </a:buClr>
              <a:buSzPct val="25000"/>
              <a:buFont typeface="Lora"/>
              <a:buNone/>
            </a:pPr>
            <a:r>
              <a:rPr lang="en" sz="4800" b="1" i="0" u="none" strike="noStrike" cap="none">
                <a:solidFill>
                  <a:srgbClr val="000000"/>
                </a:solidFill>
                <a:latin typeface="Lora"/>
                <a:ea typeface="Lora"/>
                <a:cs typeface="Lora"/>
                <a:sym typeface="Lora"/>
              </a:rPr>
              <a:t>167 clicks</a:t>
            </a:r>
          </a:p>
        </p:txBody>
      </p:sp>
      <p:sp>
        <p:nvSpPr>
          <p:cNvPr id="557" name="Shape 557"/>
          <p:cNvSpPr txBox="1"/>
          <p:nvPr/>
        </p:nvSpPr>
        <p:spPr>
          <a:xfrm>
            <a:off x="2170889" y="1058782"/>
            <a:ext cx="7772400" cy="463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11.17% clickthrough rate</a:t>
            </a:r>
          </a:p>
        </p:txBody>
      </p:sp>
      <p:sp>
        <p:nvSpPr>
          <p:cNvPr id="558" name="Shape 558"/>
          <p:cNvSpPr/>
          <p:nvPr/>
        </p:nvSpPr>
        <p:spPr>
          <a:xfrm>
            <a:off x="4505789" y="2377283"/>
            <a:ext cx="362641" cy="409621"/>
          </a:xfrm>
          <a:prstGeom prst="downArrow">
            <a:avLst>
              <a:gd name="adj1" fmla="val 50000"/>
              <a:gd name="adj2" fmla="val 50000"/>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559" name="Shape 559"/>
          <p:cNvSpPr txBox="1"/>
          <p:nvPr/>
        </p:nvSpPr>
        <p:spPr>
          <a:xfrm>
            <a:off x="4708105" y="2323705"/>
            <a:ext cx="3062593" cy="4632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$238 revenues generated</a:t>
            </a:r>
          </a:p>
        </p:txBody>
      </p:sp>
      <p:grpSp>
        <p:nvGrpSpPr>
          <p:cNvPr id="560" name="Shape 560"/>
          <p:cNvGrpSpPr/>
          <p:nvPr/>
        </p:nvGrpSpPr>
        <p:grpSpPr>
          <a:xfrm>
            <a:off x="4394254" y="4361805"/>
            <a:ext cx="353135" cy="313736"/>
            <a:chOff x="5292575" y="3681900"/>
            <a:chExt cx="420149" cy="373275"/>
          </a:xfrm>
        </p:grpSpPr>
        <p:sp>
          <p:nvSpPr>
            <p:cNvPr id="561" name="Shape 561"/>
            <p:cNvSpPr/>
            <p:nvPr/>
          </p:nvSpPr>
          <p:spPr>
            <a:xfrm>
              <a:off x="5292575" y="3706875"/>
              <a:ext cx="420149" cy="266699"/>
            </a:xfrm>
            <a:custGeom>
              <a:avLst/>
              <a:gdLst/>
              <a:ahLst/>
              <a:cxnLst/>
              <a:rect l="0" t="0" r="0" b="0"/>
              <a:pathLst>
                <a:path w="120000" h="120000" fill="none" extrusionOk="0">
                  <a:moveTo>
                    <a:pt x="116522" y="0"/>
                  </a:moveTo>
                  <a:lnTo>
                    <a:pt x="3484" y="0"/>
                  </a:lnTo>
                  <a:lnTo>
                    <a:pt x="3484" y="0"/>
                  </a:lnTo>
                  <a:lnTo>
                    <a:pt x="2784" y="0"/>
                  </a:lnTo>
                  <a:lnTo>
                    <a:pt x="2092" y="281"/>
                  </a:lnTo>
                  <a:lnTo>
                    <a:pt x="1399" y="821"/>
                  </a:lnTo>
                  <a:lnTo>
                    <a:pt x="878" y="1642"/>
                  </a:lnTo>
                  <a:lnTo>
                    <a:pt x="528" y="2463"/>
                  </a:lnTo>
                  <a:lnTo>
                    <a:pt x="178" y="3284"/>
                  </a:lnTo>
                  <a:lnTo>
                    <a:pt x="7" y="4386"/>
                  </a:lnTo>
                  <a:lnTo>
                    <a:pt x="7" y="5478"/>
                  </a:lnTo>
                  <a:lnTo>
                    <a:pt x="7" y="114521"/>
                  </a:lnTo>
                  <a:lnTo>
                    <a:pt x="7" y="114521"/>
                  </a:lnTo>
                  <a:lnTo>
                    <a:pt x="7" y="115613"/>
                  </a:lnTo>
                  <a:lnTo>
                    <a:pt x="178" y="116704"/>
                  </a:lnTo>
                  <a:lnTo>
                    <a:pt x="528" y="117525"/>
                  </a:lnTo>
                  <a:lnTo>
                    <a:pt x="878" y="118357"/>
                  </a:lnTo>
                  <a:lnTo>
                    <a:pt x="1399" y="118897"/>
                  </a:lnTo>
                  <a:lnTo>
                    <a:pt x="2092" y="119448"/>
                  </a:lnTo>
                  <a:lnTo>
                    <a:pt x="2784" y="119718"/>
                  </a:lnTo>
                  <a:lnTo>
                    <a:pt x="3484" y="120000"/>
                  </a:lnTo>
                  <a:lnTo>
                    <a:pt x="116522" y="120000"/>
                  </a:lnTo>
                  <a:lnTo>
                    <a:pt x="116522" y="120000"/>
                  </a:lnTo>
                  <a:lnTo>
                    <a:pt x="117215" y="119718"/>
                  </a:lnTo>
                  <a:lnTo>
                    <a:pt x="117907" y="119448"/>
                  </a:lnTo>
                  <a:lnTo>
                    <a:pt x="118607" y="118897"/>
                  </a:lnTo>
                  <a:lnTo>
                    <a:pt x="119128" y="118357"/>
                  </a:lnTo>
                  <a:lnTo>
                    <a:pt x="119478" y="117525"/>
                  </a:lnTo>
                  <a:lnTo>
                    <a:pt x="119821" y="116704"/>
                  </a:lnTo>
                  <a:lnTo>
                    <a:pt x="120000" y="115613"/>
                  </a:lnTo>
                  <a:lnTo>
                    <a:pt x="120000" y="114521"/>
                  </a:lnTo>
                  <a:lnTo>
                    <a:pt x="120000" y="5478"/>
                  </a:lnTo>
                  <a:lnTo>
                    <a:pt x="120000" y="5478"/>
                  </a:lnTo>
                  <a:lnTo>
                    <a:pt x="120000" y="4386"/>
                  </a:lnTo>
                  <a:lnTo>
                    <a:pt x="119821" y="3284"/>
                  </a:lnTo>
                  <a:lnTo>
                    <a:pt x="119478" y="2463"/>
                  </a:lnTo>
                  <a:lnTo>
                    <a:pt x="119128" y="1642"/>
                  </a:lnTo>
                  <a:lnTo>
                    <a:pt x="118607" y="821"/>
                  </a:lnTo>
                  <a:lnTo>
                    <a:pt x="117907" y="281"/>
                  </a:lnTo>
                  <a:lnTo>
                    <a:pt x="117215" y="0"/>
                  </a:lnTo>
                  <a:lnTo>
                    <a:pt x="116522" y="0"/>
                  </a:lnTo>
                  <a:lnTo>
                    <a:pt x="116522"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2" name="Shape 562"/>
            <p:cNvSpPr/>
            <p:nvPr/>
          </p:nvSpPr>
          <p:spPr>
            <a:xfrm>
              <a:off x="5490475" y="3681900"/>
              <a:ext cx="24374" cy="25000"/>
            </a:xfrm>
            <a:custGeom>
              <a:avLst/>
              <a:gdLst/>
              <a:ahLst/>
              <a:cxnLst/>
              <a:rect l="0" t="0" r="0" b="0"/>
              <a:pathLst>
                <a:path w="120000" h="120000" fill="none" extrusionOk="0">
                  <a:moveTo>
                    <a:pt x="119876" y="119880"/>
                  </a:moveTo>
                  <a:lnTo>
                    <a:pt x="119876" y="58560"/>
                  </a:lnTo>
                  <a:lnTo>
                    <a:pt x="119876" y="58560"/>
                  </a:lnTo>
                  <a:lnTo>
                    <a:pt x="119876" y="46800"/>
                  </a:lnTo>
                  <a:lnTo>
                    <a:pt x="113969" y="35160"/>
                  </a:lnTo>
                  <a:lnTo>
                    <a:pt x="110892" y="26400"/>
                  </a:lnTo>
                  <a:lnTo>
                    <a:pt x="101907" y="17640"/>
                  </a:lnTo>
                  <a:lnTo>
                    <a:pt x="92923" y="8880"/>
                  </a:lnTo>
                  <a:lnTo>
                    <a:pt x="83938" y="5880"/>
                  </a:lnTo>
                  <a:lnTo>
                    <a:pt x="72000" y="120"/>
                  </a:lnTo>
                  <a:lnTo>
                    <a:pt x="59938" y="120"/>
                  </a:lnTo>
                  <a:lnTo>
                    <a:pt x="59938" y="120"/>
                  </a:lnTo>
                  <a:lnTo>
                    <a:pt x="48000" y="120"/>
                  </a:lnTo>
                  <a:lnTo>
                    <a:pt x="35938" y="5880"/>
                  </a:lnTo>
                  <a:lnTo>
                    <a:pt x="26953" y="8880"/>
                  </a:lnTo>
                  <a:lnTo>
                    <a:pt x="17969" y="17640"/>
                  </a:lnTo>
                  <a:lnTo>
                    <a:pt x="8984" y="26400"/>
                  </a:lnTo>
                  <a:lnTo>
                    <a:pt x="6030" y="35160"/>
                  </a:lnTo>
                  <a:lnTo>
                    <a:pt x="0" y="46800"/>
                  </a:lnTo>
                  <a:lnTo>
                    <a:pt x="0" y="58560"/>
                  </a:lnTo>
                  <a:lnTo>
                    <a:pt x="0" y="11988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3" name="Shape 563"/>
            <p:cNvSpPr/>
            <p:nvPr/>
          </p:nvSpPr>
          <p:spPr>
            <a:xfrm>
              <a:off x="5358350" y="3973550"/>
              <a:ext cx="60900" cy="81625"/>
            </a:xfrm>
            <a:custGeom>
              <a:avLst/>
              <a:gdLst/>
              <a:ahLst/>
              <a:cxnLst/>
              <a:rect l="0" t="0" r="0" b="0"/>
              <a:pathLst>
                <a:path w="120000" h="120000" fill="none" extrusionOk="0">
                  <a:moveTo>
                    <a:pt x="66009" y="36"/>
                  </a:moveTo>
                  <a:lnTo>
                    <a:pt x="2413" y="94015"/>
                  </a:lnTo>
                  <a:lnTo>
                    <a:pt x="2413" y="94015"/>
                  </a:lnTo>
                  <a:lnTo>
                    <a:pt x="1182" y="96698"/>
                  </a:lnTo>
                  <a:lnTo>
                    <a:pt x="0" y="100263"/>
                  </a:lnTo>
                  <a:lnTo>
                    <a:pt x="0" y="103865"/>
                  </a:lnTo>
                  <a:lnTo>
                    <a:pt x="1182" y="107430"/>
                  </a:lnTo>
                  <a:lnTo>
                    <a:pt x="3596" y="110113"/>
                  </a:lnTo>
                  <a:lnTo>
                    <a:pt x="6009" y="113715"/>
                  </a:lnTo>
                  <a:lnTo>
                    <a:pt x="9605" y="115479"/>
                  </a:lnTo>
                  <a:lnTo>
                    <a:pt x="13201" y="118162"/>
                  </a:lnTo>
                  <a:lnTo>
                    <a:pt x="13201" y="118162"/>
                  </a:lnTo>
                  <a:lnTo>
                    <a:pt x="19211" y="119081"/>
                  </a:lnTo>
                  <a:lnTo>
                    <a:pt x="23990" y="119963"/>
                  </a:lnTo>
                  <a:lnTo>
                    <a:pt x="23990" y="119963"/>
                  </a:lnTo>
                  <a:lnTo>
                    <a:pt x="31182" y="119081"/>
                  </a:lnTo>
                  <a:lnTo>
                    <a:pt x="37192" y="117280"/>
                  </a:lnTo>
                  <a:lnTo>
                    <a:pt x="42019" y="113715"/>
                  </a:lnTo>
                  <a:lnTo>
                    <a:pt x="45615" y="110113"/>
                  </a:lnTo>
                  <a:lnTo>
                    <a:pt x="120000" y="36"/>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4" name="Shape 564"/>
            <p:cNvSpPr/>
            <p:nvPr/>
          </p:nvSpPr>
          <p:spPr>
            <a:xfrm>
              <a:off x="5586050" y="3973550"/>
              <a:ext cx="60924" cy="81625"/>
            </a:xfrm>
            <a:custGeom>
              <a:avLst/>
              <a:gdLst/>
              <a:ahLst/>
              <a:cxnLst/>
              <a:rect l="0" t="0" r="0" b="0"/>
              <a:pathLst>
                <a:path w="120000" h="120000" fill="none" extrusionOk="0">
                  <a:moveTo>
                    <a:pt x="49" y="36"/>
                  </a:moveTo>
                  <a:lnTo>
                    <a:pt x="74402" y="110113"/>
                  </a:lnTo>
                  <a:lnTo>
                    <a:pt x="74402" y="110113"/>
                  </a:lnTo>
                  <a:lnTo>
                    <a:pt x="77997" y="113715"/>
                  </a:lnTo>
                  <a:lnTo>
                    <a:pt x="82773" y="117280"/>
                  </a:lnTo>
                  <a:lnTo>
                    <a:pt x="88781" y="119081"/>
                  </a:lnTo>
                  <a:lnTo>
                    <a:pt x="95970" y="119963"/>
                  </a:lnTo>
                  <a:lnTo>
                    <a:pt x="95970" y="119963"/>
                  </a:lnTo>
                  <a:lnTo>
                    <a:pt x="100796" y="119081"/>
                  </a:lnTo>
                  <a:lnTo>
                    <a:pt x="106754" y="118162"/>
                  </a:lnTo>
                  <a:lnTo>
                    <a:pt x="106754" y="118162"/>
                  </a:lnTo>
                  <a:lnTo>
                    <a:pt x="110348" y="115479"/>
                  </a:lnTo>
                  <a:lnTo>
                    <a:pt x="113992" y="113715"/>
                  </a:lnTo>
                  <a:lnTo>
                    <a:pt x="116356" y="110113"/>
                  </a:lnTo>
                  <a:lnTo>
                    <a:pt x="118768" y="107430"/>
                  </a:lnTo>
                  <a:lnTo>
                    <a:pt x="119950" y="103865"/>
                  </a:lnTo>
                  <a:lnTo>
                    <a:pt x="119950" y="100263"/>
                  </a:lnTo>
                  <a:lnTo>
                    <a:pt x="118768" y="96698"/>
                  </a:lnTo>
                  <a:lnTo>
                    <a:pt x="117587" y="94015"/>
                  </a:lnTo>
                  <a:lnTo>
                    <a:pt x="54017" y="36"/>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5" name="Shape 565"/>
            <p:cNvSpPr/>
            <p:nvPr/>
          </p:nvSpPr>
          <p:spPr>
            <a:xfrm>
              <a:off x="5316925" y="3731225"/>
              <a:ext cx="371450" cy="218000"/>
            </a:xfrm>
            <a:custGeom>
              <a:avLst/>
              <a:gdLst/>
              <a:ahLst/>
              <a:cxnLst/>
              <a:rect l="0" t="0" r="0" b="0"/>
              <a:pathLst>
                <a:path w="120000" h="120000" fill="none" extrusionOk="0">
                  <a:moveTo>
                    <a:pt x="8" y="0"/>
                  </a:moveTo>
                  <a:lnTo>
                    <a:pt x="8" y="119986"/>
                  </a:lnTo>
                  <a:lnTo>
                    <a:pt x="119991" y="119986"/>
                  </a:lnTo>
                  <a:lnTo>
                    <a:pt x="119991" y="0"/>
                  </a:lnTo>
                  <a:lnTo>
                    <a:pt x="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6" name="Shape 566"/>
            <p:cNvSpPr/>
            <p:nvPr/>
          </p:nvSpPr>
          <p:spPr>
            <a:xfrm>
              <a:off x="5380250" y="3784800"/>
              <a:ext cx="230200" cy="115725"/>
            </a:xfrm>
            <a:custGeom>
              <a:avLst/>
              <a:gdLst/>
              <a:ahLst/>
              <a:cxnLst/>
              <a:rect l="0" t="0" r="0" b="0"/>
              <a:pathLst>
                <a:path w="120000" h="120000" fill="none" extrusionOk="0">
                  <a:moveTo>
                    <a:pt x="119986" y="25"/>
                  </a:moveTo>
                  <a:lnTo>
                    <a:pt x="67936" y="103564"/>
                  </a:lnTo>
                  <a:lnTo>
                    <a:pt x="67936" y="103564"/>
                  </a:lnTo>
                  <a:lnTo>
                    <a:pt x="66985" y="104834"/>
                  </a:lnTo>
                  <a:lnTo>
                    <a:pt x="66033" y="106079"/>
                  </a:lnTo>
                  <a:lnTo>
                    <a:pt x="64756" y="106727"/>
                  </a:lnTo>
                  <a:lnTo>
                    <a:pt x="63492" y="107349"/>
                  </a:lnTo>
                  <a:lnTo>
                    <a:pt x="62215" y="106727"/>
                  </a:lnTo>
                  <a:lnTo>
                    <a:pt x="60951" y="106079"/>
                  </a:lnTo>
                  <a:lnTo>
                    <a:pt x="60000" y="104834"/>
                  </a:lnTo>
                  <a:lnTo>
                    <a:pt x="59048" y="103564"/>
                  </a:lnTo>
                  <a:lnTo>
                    <a:pt x="33649" y="53039"/>
                  </a:lnTo>
                  <a:lnTo>
                    <a:pt x="13" y="119974"/>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67" name="Shape 567"/>
            <p:cNvSpPr/>
            <p:nvPr/>
          </p:nvSpPr>
          <p:spPr>
            <a:xfrm>
              <a:off x="5547700" y="3779925"/>
              <a:ext cx="68825" cy="68825"/>
            </a:xfrm>
            <a:custGeom>
              <a:avLst/>
              <a:gdLst/>
              <a:ahLst/>
              <a:cxnLst/>
              <a:rect l="0" t="0" r="0" b="0"/>
              <a:pathLst>
                <a:path w="120000" h="120000" fill="none" extrusionOk="0">
                  <a:moveTo>
                    <a:pt x="0" y="43"/>
                  </a:moveTo>
                  <a:lnTo>
                    <a:pt x="98728" y="43"/>
                  </a:lnTo>
                  <a:lnTo>
                    <a:pt x="98728" y="43"/>
                  </a:lnTo>
                  <a:lnTo>
                    <a:pt x="103000" y="43"/>
                  </a:lnTo>
                  <a:lnTo>
                    <a:pt x="107228" y="1089"/>
                  </a:lnTo>
                  <a:lnTo>
                    <a:pt x="110410" y="3225"/>
                  </a:lnTo>
                  <a:lnTo>
                    <a:pt x="113592" y="6407"/>
                  </a:lnTo>
                  <a:lnTo>
                    <a:pt x="116818" y="9589"/>
                  </a:lnTo>
                  <a:lnTo>
                    <a:pt x="118910" y="12771"/>
                  </a:lnTo>
                  <a:lnTo>
                    <a:pt x="120000" y="16999"/>
                  </a:lnTo>
                  <a:lnTo>
                    <a:pt x="120000" y="21271"/>
                  </a:lnTo>
                  <a:lnTo>
                    <a:pt x="120000" y="12000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568" name="Shape 568"/>
          <p:cNvSpPr/>
          <p:nvPr/>
        </p:nvSpPr>
        <p:spPr>
          <a:xfrm>
            <a:off x="4526785" y="1107916"/>
            <a:ext cx="362641" cy="409621"/>
          </a:xfrm>
          <a:prstGeom prst="downArrow">
            <a:avLst>
              <a:gd name="adj1" fmla="val 50000"/>
              <a:gd name="adj2" fmla="val 50000"/>
            </a:avLst>
          </a:prstGeom>
          <a:solidFill>
            <a:schemeClr val="lt1"/>
          </a:solidFill>
          <a:ln w="2540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Other Outcomes: Site Metrics</a:t>
            </a:r>
          </a:p>
        </p:txBody>
      </p:sp>
      <p:sp>
        <p:nvSpPr>
          <p:cNvPr id="574" name="Shape 574"/>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75" name="Shape 575"/>
          <p:cNvPicPr preferRelativeResize="0"/>
          <p:nvPr/>
        </p:nvPicPr>
        <p:blipFill rotWithShape="1">
          <a:blip r:embed="rId3">
            <a:alphaModFix/>
          </a:blip>
          <a:srcRect/>
          <a:stretch/>
        </p:blipFill>
        <p:spPr>
          <a:xfrm>
            <a:off x="1600645" y="3237578"/>
            <a:ext cx="6448300" cy="1687915"/>
          </a:xfrm>
          <a:prstGeom prst="rect">
            <a:avLst/>
          </a:prstGeom>
          <a:noFill/>
          <a:ln>
            <a:noFill/>
          </a:ln>
        </p:spPr>
      </p:pic>
      <p:pic>
        <p:nvPicPr>
          <p:cNvPr id="576" name="Shape 576"/>
          <p:cNvPicPr preferRelativeResize="0"/>
          <p:nvPr/>
        </p:nvPicPr>
        <p:blipFill rotWithShape="1">
          <a:blip r:embed="rId4">
            <a:alphaModFix/>
          </a:blip>
          <a:srcRect/>
          <a:stretch/>
        </p:blipFill>
        <p:spPr>
          <a:xfrm>
            <a:off x="1861819" y="1318573"/>
            <a:ext cx="2577027" cy="1930411"/>
          </a:xfrm>
          <a:prstGeom prst="rect">
            <a:avLst/>
          </a:prstGeom>
          <a:noFill/>
          <a:ln>
            <a:noFill/>
          </a:ln>
        </p:spPr>
      </p:pic>
      <p:pic>
        <p:nvPicPr>
          <p:cNvPr id="577" name="Shape 577"/>
          <p:cNvPicPr preferRelativeResize="0"/>
          <p:nvPr/>
        </p:nvPicPr>
        <p:blipFill rotWithShape="1">
          <a:blip r:embed="rId5">
            <a:alphaModFix/>
          </a:blip>
          <a:srcRect/>
          <a:stretch/>
        </p:blipFill>
        <p:spPr>
          <a:xfrm>
            <a:off x="5385821" y="1307167"/>
            <a:ext cx="1716149" cy="1910311"/>
          </a:xfrm>
          <a:prstGeom prst="rect">
            <a:avLst/>
          </a:prstGeom>
          <a:noFill/>
          <a:ln>
            <a:noFill/>
          </a:ln>
        </p:spPr>
      </p:pic>
      <p:pic>
        <p:nvPicPr>
          <p:cNvPr id="578" name="Shape 578"/>
          <p:cNvPicPr preferRelativeResize="0"/>
          <p:nvPr/>
        </p:nvPicPr>
        <p:blipFill rotWithShape="1">
          <a:blip r:embed="rId6">
            <a:alphaModFix/>
          </a:blip>
          <a:srcRect b="12959"/>
          <a:stretch/>
        </p:blipFill>
        <p:spPr>
          <a:xfrm flipH="1">
            <a:off x="611559" y="691287"/>
            <a:ext cx="874825" cy="768249"/>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xfrm>
            <a:off x="1381250" y="871567"/>
            <a:ext cx="4342655"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rPr>
              <a:t>Other Outcomes: Facebook</a:t>
            </a:r>
          </a:p>
        </p:txBody>
      </p:sp>
      <p:sp>
        <p:nvSpPr>
          <p:cNvPr id="584" name="Shape 584"/>
          <p:cNvSpPr/>
          <p:nvPr/>
        </p:nvSpPr>
        <p:spPr>
          <a:xfrm>
            <a:off x="852555" y="962370"/>
            <a:ext cx="356202" cy="356202"/>
          </a:xfrm>
          <a:custGeom>
            <a:avLst/>
            <a:gdLst/>
            <a:ahLst/>
            <a:cxnLst/>
            <a:rect l="0" t="0" r="0" b="0"/>
            <a:pathLst>
              <a:path w="120000" h="120000" fill="none" extrusionOk="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85" name="Shape 585"/>
          <p:cNvPicPr preferRelativeResize="0"/>
          <p:nvPr/>
        </p:nvPicPr>
        <p:blipFill rotWithShape="1">
          <a:blip r:embed="rId3">
            <a:alphaModFix/>
          </a:blip>
          <a:srcRect/>
          <a:stretch/>
        </p:blipFill>
        <p:spPr>
          <a:xfrm>
            <a:off x="2377702" y="1498237"/>
            <a:ext cx="4450608" cy="2249086"/>
          </a:xfrm>
          <a:prstGeom prst="rect">
            <a:avLst/>
          </a:prstGeom>
          <a:noFill/>
          <a:ln>
            <a:noFill/>
          </a:ln>
        </p:spPr>
      </p:pic>
      <p:sp>
        <p:nvSpPr>
          <p:cNvPr id="586" name="Shape 586"/>
          <p:cNvSpPr txBox="1"/>
          <p:nvPr/>
        </p:nvSpPr>
        <p:spPr>
          <a:xfrm>
            <a:off x="2260024" y="4061360"/>
            <a:ext cx="2171327" cy="523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800" b="0" i="0" u="none" strike="noStrike" cap="none">
                <a:solidFill>
                  <a:srgbClr val="000000"/>
                </a:solidFill>
                <a:latin typeface="Arial"/>
                <a:ea typeface="Arial"/>
                <a:cs typeface="Arial"/>
                <a:sym typeface="Arial"/>
              </a:rPr>
              <a:t>289 Likes</a:t>
            </a:r>
          </a:p>
        </p:txBody>
      </p:sp>
      <p:sp>
        <p:nvSpPr>
          <p:cNvPr id="587" name="Shape 587"/>
          <p:cNvSpPr txBox="1"/>
          <p:nvPr/>
        </p:nvSpPr>
        <p:spPr>
          <a:xfrm>
            <a:off x="5179373" y="4061360"/>
            <a:ext cx="2171327" cy="52321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2800" b="0" i="0" u="none" strike="noStrike" cap="none">
                <a:solidFill>
                  <a:srgbClr val="000000"/>
                </a:solidFill>
                <a:latin typeface="Arial"/>
                <a:ea typeface="Arial"/>
                <a:cs typeface="Arial"/>
                <a:sym typeface="Arial"/>
              </a:rPr>
              <a:t>317 Likes</a:t>
            </a:r>
          </a:p>
        </p:txBody>
      </p:sp>
      <p:sp>
        <p:nvSpPr>
          <p:cNvPr id="588" name="Shape 588"/>
          <p:cNvSpPr/>
          <p:nvPr/>
        </p:nvSpPr>
        <p:spPr>
          <a:xfrm>
            <a:off x="4425805" y="4127203"/>
            <a:ext cx="354404" cy="391533"/>
          </a:xfrm>
          <a:prstGeom prst="rightArrow">
            <a:avLst>
              <a:gd name="adj1" fmla="val 50000"/>
              <a:gd name="adj2" fmla="val 50000"/>
            </a:avLst>
          </a:prstGeom>
          <a:solidFill>
            <a:srgbClr val="FFC000"/>
          </a:solidFill>
          <a:ln w="25400" cap="flat" cmpd="sng">
            <a:solidFill>
              <a:srgbClr val="2A5E87"/>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589" name="Shape 589"/>
          <p:cNvPicPr preferRelativeResize="0"/>
          <p:nvPr/>
        </p:nvPicPr>
        <p:blipFill rotWithShape="1">
          <a:blip r:embed="rId4">
            <a:alphaModFix/>
          </a:blip>
          <a:srcRect b="12959"/>
          <a:stretch/>
        </p:blipFill>
        <p:spPr>
          <a:xfrm flipH="1">
            <a:off x="611559" y="703162"/>
            <a:ext cx="874825" cy="7682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1381250" y="922675"/>
            <a:ext cx="42101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Client Background: A Young, Talented Team with a Novel Idea</a:t>
            </a:r>
          </a:p>
        </p:txBody>
      </p:sp>
      <p:sp>
        <p:nvSpPr>
          <p:cNvPr id="132" name="Shape 132"/>
          <p:cNvSpPr txBox="1">
            <a:spLocks noGrp="1"/>
          </p:cNvSpPr>
          <p:nvPr>
            <p:ph type="body" idx="1"/>
          </p:nvPr>
        </p:nvSpPr>
        <p:spPr>
          <a:xfrm>
            <a:off x="847250" y="1663075"/>
            <a:ext cx="3821400" cy="3384300"/>
          </a:xfrm>
          <a:prstGeom prst="rect">
            <a:avLst/>
          </a:prstGeom>
          <a:noFill/>
          <a:ln>
            <a:noFill/>
          </a:ln>
        </p:spPr>
        <p:txBody>
          <a:bodyPr lIns="91425" tIns="91425" rIns="91425" bIns="91425" anchor="t" anchorCtr="0">
            <a:noAutofit/>
          </a:bodyPr>
          <a:lstStyle/>
          <a:p>
            <a:pPr marL="457200" marR="0" lvl="0" indent="-342900" algn="l" rtl="0">
              <a:lnSpc>
                <a:spcPct val="90000"/>
              </a:lnSpc>
              <a:spcBef>
                <a:spcPts val="0"/>
              </a:spcBef>
              <a:spcAft>
                <a:spcPts val="0"/>
              </a:spcAft>
              <a:buClr>
                <a:srgbClr val="FFC0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Startup based in New York City</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Started by Tony (McKinsey Consultant) and Eric (Controller at startup)</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Started out selling only 1 product </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Sold only about 15-20 soups a week, priced at $8 each</a:t>
            </a:r>
          </a:p>
          <a:p>
            <a:pPr marL="0" marR="0" lvl="0" indent="127000" algn="l" rtl="0">
              <a:lnSpc>
                <a:spcPct val="100000"/>
              </a:lnSpc>
              <a:spcBef>
                <a:spcPts val="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pic>
        <p:nvPicPr>
          <p:cNvPr id="133" name="Shape 133"/>
          <p:cNvPicPr preferRelativeResize="0"/>
          <p:nvPr/>
        </p:nvPicPr>
        <p:blipFill rotWithShape="1">
          <a:blip r:embed="rId3">
            <a:alphaModFix/>
          </a:blip>
          <a:srcRect/>
          <a:stretch/>
        </p:blipFill>
        <p:spPr>
          <a:xfrm>
            <a:off x="6982436" y="1531175"/>
            <a:ext cx="2047874" cy="3038475"/>
          </a:xfrm>
          <a:prstGeom prst="rect">
            <a:avLst/>
          </a:prstGeom>
          <a:noFill/>
          <a:ln>
            <a:noFill/>
          </a:ln>
        </p:spPr>
      </p:pic>
      <p:pic>
        <p:nvPicPr>
          <p:cNvPr id="134" name="Shape 134"/>
          <p:cNvPicPr preferRelativeResize="0"/>
          <p:nvPr/>
        </p:nvPicPr>
        <p:blipFill rotWithShape="1">
          <a:blip r:embed="rId4">
            <a:alphaModFix/>
          </a:blip>
          <a:srcRect/>
          <a:stretch/>
        </p:blipFill>
        <p:spPr>
          <a:xfrm>
            <a:off x="5039350" y="1545475"/>
            <a:ext cx="1943100" cy="3009899"/>
          </a:xfrm>
          <a:prstGeom prst="rect">
            <a:avLst/>
          </a:prstGeom>
          <a:noFill/>
          <a:ln>
            <a:noFill/>
          </a:ln>
        </p:spPr>
      </p:pic>
      <p:pic>
        <p:nvPicPr>
          <p:cNvPr id="135" name="Shape 135"/>
          <p:cNvPicPr preferRelativeResize="0"/>
          <p:nvPr/>
        </p:nvPicPr>
        <p:blipFill rotWithShape="1">
          <a:blip r:embed="rId5">
            <a:alphaModFix/>
          </a:blip>
          <a:srcRect b="12959"/>
          <a:stretch/>
        </p:blipFill>
        <p:spPr>
          <a:xfrm flipH="1">
            <a:off x="620346" y="685091"/>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ctrTitle"/>
          </p:nvPr>
        </p:nvSpPr>
        <p:spPr>
          <a:xfrm>
            <a:off x="2022225" y="1693523"/>
            <a:ext cx="3787799" cy="1159799"/>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000" b="1" i="0" u="none" strike="noStrike" cap="none">
                <a:solidFill>
                  <a:srgbClr val="000000"/>
                </a:solidFill>
              </a:rPr>
              <a:t>Conclusion</a:t>
            </a:r>
          </a:p>
        </p:txBody>
      </p:sp>
      <p:sp>
        <p:nvSpPr>
          <p:cNvPr id="595" name="Shape 595"/>
          <p:cNvSpPr txBox="1">
            <a:spLocks noGrp="1"/>
          </p:cNvSpPr>
          <p:nvPr>
            <p:ph type="subTitle" idx="1"/>
          </p:nvPr>
        </p:nvSpPr>
        <p:spPr>
          <a:xfrm>
            <a:off x="2022300" y="2815923"/>
            <a:ext cx="55914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Retrospection and Future Improvement Recommendations</a:t>
            </a:r>
          </a:p>
        </p:txBody>
      </p:sp>
      <p:sp>
        <p:nvSpPr>
          <p:cNvPr id="596" name="Shape 596"/>
          <p:cNvSpPr txBox="1"/>
          <p:nvPr/>
        </p:nvSpPr>
        <p:spPr>
          <a:xfrm>
            <a:off x="1133975" y="2291150"/>
            <a:ext cx="543899" cy="56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5</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Shape 601"/>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Lessons Learned</a:t>
            </a:r>
          </a:p>
        </p:txBody>
      </p:sp>
      <p:sp>
        <p:nvSpPr>
          <p:cNvPr id="602" name="Shape 602"/>
          <p:cNvSpPr txBox="1">
            <a:spLocks noGrp="1"/>
          </p:cNvSpPr>
          <p:nvPr>
            <p:ph type="body" idx="1"/>
          </p:nvPr>
        </p:nvSpPr>
        <p:spPr>
          <a:xfrm>
            <a:off x="1381250"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Don’t Bid on Competitive Keywords</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The entire exploration campaign category generated over half of our impressions while producing only 8 clicks. We should’ve paused that group earlier. </a:t>
            </a:r>
          </a:p>
        </p:txBody>
      </p:sp>
      <p:sp>
        <p:nvSpPr>
          <p:cNvPr id="603" name="Shape 603"/>
          <p:cNvSpPr txBox="1">
            <a:spLocks noGrp="1"/>
          </p:cNvSpPr>
          <p:nvPr>
            <p:ph type="body" idx="2"/>
          </p:nvPr>
        </p:nvSpPr>
        <p:spPr>
          <a:xfrm>
            <a:off x="3834910"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Test Rapidly and Fail Quickly</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Coupon did not work at all during the first week. We should’ve started the raffle as soon as we realized that Coupons are not working. </a:t>
            </a:r>
          </a:p>
        </p:txBody>
      </p:sp>
      <p:sp>
        <p:nvSpPr>
          <p:cNvPr id="604" name="Shape 604"/>
          <p:cNvSpPr txBox="1">
            <a:spLocks noGrp="1"/>
          </p:cNvSpPr>
          <p:nvPr>
            <p:ph type="body" idx="3"/>
          </p:nvPr>
        </p:nvSpPr>
        <p:spPr>
          <a:xfrm>
            <a:off x="6288573"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Plan Ahead for Uncertainties</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Press releases were released much later than we have originally planned. We should’ve started contacting presses earlier. </a:t>
            </a:r>
          </a:p>
          <a:p>
            <a:pPr marL="0" marR="0" lvl="0" indent="0" algn="l" rtl="0">
              <a:lnSpc>
                <a:spcPct val="100000"/>
              </a:lnSpc>
              <a:spcBef>
                <a:spcPts val="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605" name="Shape 605"/>
          <p:cNvGrpSpPr/>
          <p:nvPr/>
        </p:nvGrpSpPr>
        <p:grpSpPr>
          <a:xfrm>
            <a:off x="916457" y="1019749"/>
            <a:ext cx="214623" cy="214624"/>
            <a:chOff x="2594050" y="1631825"/>
            <a:chExt cx="439624" cy="439625"/>
          </a:xfrm>
        </p:grpSpPr>
        <p:sp>
          <p:nvSpPr>
            <p:cNvPr id="606" name="Shape 606"/>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7" name="Shape 607"/>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8" name="Shape 608"/>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Nomz Long-Term Improvements</a:t>
            </a:r>
          </a:p>
        </p:txBody>
      </p:sp>
      <p:sp>
        <p:nvSpPr>
          <p:cNvPr id="615" name="Shape 615"/>
          <p:cNvSpPr txBox="1">
            <a:spLocks noGrp="1"/>
          </p:cNvSpPr>
          <p:nvPr>
            <p:ph type="body" idx="1"/>
          </p:nvPr>
        </p:nvSpPr>
        <p:spPr>
          <a:xfrm>
            <a:off x="1381250"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Find a New Webhost</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Shopify, as a website hosting platform, is extremely inflexible and does not offer plug-ins for SEO. We recommend Nomz to design the front end with Wordpress and use the Shopify Plug-in. </a:t>
            </a:r>
          </a:p>
        </p:txBody>
      </p:sp>
      <p:sp>
        <p:nvSpPr>
          <p:cNvPr id="616" name="Shape 616"/>
          <p:cNvSpPr txBox="1">
            <a:spLocks noGrp="1"/>
          </p:cNvSpPr>
          <p:nvPr>
            <p:ph type="body" idx="2"/>
          </p:nvPr>
        </p:nvSpPr>
        <p:spPr>
          <a:xfrm>
            <a:off x="3834910"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Engage with Users on Social Media</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During this campaign we reactivated Nomz’s Facebook page and attracted many active viewers. Nomz should keep these users engaged by posting at least 2 posts a week. </a:t>
            </a:r>
          </a:p>
        </p:txBody>
      </p:sp>
      <p:sp>
        <p:nvSpPr>
          <p:cNvPr id="617" name="Shape 617"/>
          <p:cNvSpPr txBox="1">
            <a:spLocks noGrp="1"/>
          </p:cNvSpPr>
          <p:nvPr>
            <p:ph type="body" idx="3"/>
          </p:nvPr>
        </p:nvSpPr>
        <p:spPr>
          <a:xfrm>
            <a:off x="6288573" y="1651075"/>
            <a:ext cx="2333998" cy="31223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1800" b="1" i="0" u="none" strike="noStrike" cap="none">
                <a:solidFill>
                  <a:srgbClr val="000000"/>
                </a:solidFill>
                <a:highlight>
                  <a:srgbClr val="FFCD00"/>
                </a:highlight>
                <a:latin typeface="Quattrocento Sans"/>
                <a:ea typeface="Quattrocento Sans"/>
                <a:cs typeface="Quattrocento Sans"/>
                <a:sym typeface="Quattrocento Sans"/>
              </a:rPr>
              <a:t>Hire a Dedicated Marketing Person</a:t>
            </a:r>
          </a:p>
          <a:p>
            <a:pPr marL="0" marR="0" lvl="0" indent="0" algn="l" rtl="0">
              <a:lnSpc>
                <a:spcPct val="100000"/>
              </a:lnSpc>
              <a:spcBef>
                <a:spcPts val="0"/>
              </a:spcBef>
              <a:spcAft>
                <a:spcPts val="0"/>
              </a:spcAft>
              <a:buClr>
                <a:srgbClr val="FFCD00"/>
              </a:buClr>
              <a:buSzPct val="25000"/>
              <a:buFont typeface="Quattrocento Sans"/>
              <a:buNone/>
            </a:pPr>
            <a:r>
              <a:rPr lang="en" sz="1800" b="0" i="0" u="none" strike="noStrike" cap="none">
                <a:solidFill>
                  <a:srgbClr val="000000"/>
                </a:solidFill>
                <a:latin typeface="Quattrocento Sans"/>
                <a:ea typeface="Quattrocento Sans"/>
                <a:cs typeface="Quattrocento Sans"/>
                <a:sym typeface="Quattrocento Sans"/>
              </a:rPr>
              <a:t>All of Nomz’s online and offline marketing presences are undermanaged and has great potential. Tony should consider hiring a dedicated marketing manager to take advantage of this potential</a:t>
            </a:r>
          </a:p>
          <a:p>
            <a:pPr marL="0" marR="0" lvl="0" indent="0" algn="l" rtl="0">
              <a:lnSpc>
                <a:spcPct val="100000"/>
              </a:lnSpc>
              <a:spcBef>
                <a:spcPts val="0"/>
              </a:spcBef>
              <a:spcAft>
                <a:spcPts val="0"/>
              </a:spcAft>
              <a:buClr>
                <a:srgbClr val="FFCD00"/>
              </a:buClr>
              <a:buSzPct val="250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618" name="Shape 618"/>
          <p:cNvGrpSpPr/>
          <p:nvPr/>
        </p:nvGrpSpPr>
        <p:grpSpPr>
          <a:xfrm>
            <a:off x="916457" y="1019749"/>
            <a:ext cx="214623" cy="214624"/>
            <a:chOff x="2594050" y="1631825"/>
            <a:chExt cx="439624" cy="439625"/>
          </a:xfrm>
        </p:grpSpPr>
        <p:sp>
          <p:nvSpPr>
            <p:cNvPr id="619" name="Shape 619"/>
            <p:cNvSpPr/>
            <p:nvPr/>
          </p:nvSpPr>
          <p:spPr>
            <a:xfrm>
              <a:off x="2594050" y="1883300"/>
              <a:ext cx="188175" cy="188150"/>
            </a:xfrm>
            <a:custGeom>
              <a:avLst/>
              <a:gdLst/>
              <a:ahLst/>
              <a:cxnLst/>
              <a:rect l="0" t="0" r="0" b="0"/>
              <a:pathLst>
                <a:path w="120000" h="120000" fill="none" extrusionOk="0">
                  <a:moveTo>
                    <a:pt x="95528" y="0"/>
                  </a:moveTo>
                  <a:lnTo>
                    <a:pt x="8561" y="102524"/>
                  </a:lnTo>
                  <a:lnTo>
                    <a:pt x="15" y="120000"/>
                  </a:lnTo>
                  <a:lnTo>
                    <a:pt x="17489" y="111453"/>
                  </a:lnTo>
                  <a:lnTo>
                    <a:pt x="119984" y="24459"/>
                  </a:lnTo>
                  <a:lnTo>
                    <a:pt x="95528" y="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0" name="Shape 620"/>
            <p:cNvSpPr/>
            <p:nvPr/>
          </p:nvSpPr>
          <p:spPr>
            <a:xfrm>
              <a:off x="2857700" y="1631825"/>
              <a:ext cx="175974" cy="175999"/>
            </a:xfrm>
            <a:custGeom>
              <a:avLst/>
              <a:gdLst/>
              <a:ahLst/>
              <a:cxnLst/>
              <a:rect l="0" t="0" r="0" b="0"/>
              <a:pathLst>
                <a:path w="120000" h="120000" fill="none" extrusionOk="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1" name="Shape 621"/>
            <p:cNvSpPr/>
            <p:nvPr/>
          </p:nvSpPr>
          <p:spPr>
            <a:xfrm>
              <a:off x="2662850" y="1699400"/>
              <a:ext cx="303249" cy="303249"/>
            </a:xfrm>
            <a:custGeom>
              <a:avLst/>
              <a:gdLst/>
              <a:ahLst/>
              <a:cxnLst/>
              <a:rect l="0" t="0" r="0" b="0"/>
              <a:pathLst>
                <a:path w="120000" h="120000" fill="none" extrusionOk="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22" name="Shape 622"/>
            <p:cNvSpPr/>
            <p:nvPr/>
          </p:nvSpPr>
          <p:spPr>
            <a:xfrm>
              <a:off x="2814910" y="1754060"/>
              <a:ext cx="49950" cy="49950"/>
            </a:xfrm>
            <a:custGeom>
              <a:avLst/>
              <a:gdLst/>
              <a:ahLst/>
              <a:cxnLst/>
              <a:rect l="0" t="0" r="0" b="0"/>
              <a:pathLst>
                <a:path w="120000" h="120000" fill="none" extrusionOk="0">
                  <a:moveTo>
                    <a:pt x="60" y="119939"/>
                  </a:moveTo>
                  <a:lnTo>
                    <a:pt x="120000" y="0"/>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Shape 627"/>
          <p:cNvSpPr txBox="1">
            <a:spLocks noGrp="1"/>
          </p:cNvSpPr>
          <p:nvPr>
            <p:ph type="subTitle" idx="4294967295"/>
          </p:nvPr>
        </p:nvSpPr>
        <p:spPr>
          <a:xfrm>
            <a:off x="2371500" y="2093775"/>
            <a:ext cx="5021398" cy="7847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CD00"/>
              </a:buClr>
              <a:buSzPct val="25000"/>
              <a:buFont typeface="Quattrocento Sans"/>
              <a:buNone/>
            </a:pPr>
            <a:r>
              <a:rPr lang="en" sz="3600" b="1" i="1" u="none" strike="noStrike" cap="none">
                <a:solidFill>
                  <a:srgbClr val="000000"/>
                </a:solidFill>
                <a:latin typeface="Lora"/>
                <a:ea typeface="Lora"/>
                <a:cs typeface="Lora"/>
                <a:sym typeface="Lora"/>
              </a:rPr>
              <a:t>Any </a:t>
            </a:r>
            <a:r>
              <a:rPr lang="en" sz="3600" b="1" i="1" u="none" strike="noStrike" cap="none">
                <a:solidFill>
                  <a:srgbClr val="000000"/>
                </a:solidFill>
                <a:highlight>
                  <a:srgbClr val="FFCD00"/>
                </a:highlight>
                <a:latin typeface="Lora"/>
                <a:ea typeface="Lora"/>
                <a:cs typeface="Lora"/>
                <a:sym typeface="Lora"/>
              </a:rPr>
              <a:t>questions</a:t>
            </a:r>
            <a:r>
              <a:rPr lang="en" sz="3600" b="1" i="1" u="none" strike="noStrike" cap="none">
                <a:solidFill>
                  <a:srgbClr val="000000"/>
                </a:solidFill>
                <a:latin typeface="Lora"/>
                <a:ea typeface="Lora"/>
                <a:cs typeface="Lora"/>
                <a:sym typeface="Lora"/>
              </a:rPr>
              <a:t> ?</a:t>
            </a:r>
          </a:p>
          <a:p>
            <a:pPr marL="0" marR="0" lvl="0" indent="0" algn="l" rtl="0">
              <a:lnSpc>
                <a:spcPct val="100000"/>
              </a:lnSpc>
              <a:spcBef>
                <a:spcPts val="0"/>
              </a:spcBef>
              <a:spcAft>
                <a:spcPts val="0"/>
              </a:spcAft>
              <a:buClr>
                <a:srgbClr val="FFCD00"/>
              </a:buClr>
              <a:buSzPct val="25000"/>
              <a:buFont typeface="Quattrocento Sans"/>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628" name="Shape 628"/>
          <p:cNvCxnSpPr/>
          <p:nvPr/>
        </p:nvCxnSpPr>
        <p:spPr>
          <a:xfrm>
            <a:off x="6450" y="1428750"/>
            <a:ext cx="2397299" cy="0"/>
          </a:xfrm>
          <a:prstGeom prst="straightConnector1">
            <a:avLst/>
          </a:prstGeom>
          <a:noFill/>
          <a:ln w="9525" cap="flat" cmpd="sng">
            <a:solidFill>
              <a:srgbClr val="CCCCCC"/>
            </a:solidFill>
            <a:prstDash val="solid"/>
            <a:round/>
            <a:headEnd type="none" w="med" len="med"/>
            <a:tailEnd type="none" w="med" len="med"/>
          </a:ln>
        </p:spPr>
      </p:cxnSp>
      <p:sp>
        <p:nvSpPr>
          <p:cNvPr id="629" name="Shape 629"/>
          <p:cNvSpPr txBox="1">
            <a:spLocks noGrp="1"/>
          </p:cNvSpPr>
          <p:nvPr>
            <p:ph type="ctrTitle" idx="4294967295"/>
          </p:nvPr>
        </p:nvSpPr>
        <p:spPr>
          <a:xfrm>
            <a:off x="2371625" y="816550"/>
            <a:ext cx="4908000" cy="1159798"/>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6000" b="1" i="0" u="none" strike="noStrike" cap="none">
                <a:solidFill>
                  <a:srgbClr val="000000"/>
                </a:solidFill>
                <a:latin typeface="Lora"/>
                <a:ea typeface="Lora"/>
                <a:cs typeface="Lora"/>
                <a:sym typeface="Lora"/>
              </a:rPr>
              <a:t>Thanks!</a:t>
            </a:r>
          </a:p>
        </p:txBody>
      </p:sp>
      <p:cxnSp>
        <p:nvCxnSpPr>
          <p:cNvPr id="630" name="Shape 6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631" name="Shape 631"/>
          <p:cNvSpPr/>
          <p:nvPr/>
        </p:nvSpPr>
        <p:spPr>
          <a:xfrm>
            <a:off x="831925" y="859175"/>
            <a:ext cx="1139100" cy="1139100"/>
          </a:xfrm>
          <a:prstGeom prst="ellipse">
            <a:avLst/>
          </a:prstGeom>
          <a:solidFill>
            <a:srgbClr val="FFCD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632" name="Shape 632"/>
          <p:cNvGrpSpPr/>
          <p:nvPr/>
        </p:nvGrpSpPr>
        <p:grpSpPr>
          <a:xfrm>
            <a:off x="1148887" y="1190759"/>
            <a:ext cx="505721" cy="475767"/>
            <a:chOff x="5972700" y="2330200"/>
            <a:chExt cx="411624" cy="387274"/>
          </a:xfrm>
        </p:grpSpPr>
        <p:sp>
          <p:nvSpPr>
            <p:cNvPr id="633" name="Shape 633"/>
            <p:cNvSpPr/>
            <p:nvPr/>
          </p:nvSpPr>
          <p:spPr>
            <a:xfrm>
              <a:off x="5972700" y="2476950"/>
              <a:ext cx="98049" cy="219824"/>
            </a:xfrm>
            <a:custGeom>
              <a:avLst/>
              <a:gdLst/>
              <a:ahLst/>
              <a:cxnLst/>
              <a:rect l="0" t="0" r="0" b="0"/>
              <a:pathLst>
                <a:path w="120000" h="120000" fill="none" extrusionOk="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4" name="Shape 634"/>
            <p:cNvSpPr/>
            <p:nvPr/>
          </p:nvSpPr>
          <p:spPr>
            <a:xfrm>
              <a:off x="6078025" y="2330200"/>
              <a:ext cx="306299" cy="387274"/>
            </a:xfrm>
            <a:custGeom>
              <a:avLst/>
              <a:gdLst/>
              <a:ahLst/>
              <a:cxnLst/>
              <a:rect l="0" t="0" r="0" b="0"/>
              <a:pathLst>
                <a:path w="120000" h="120000" fill="none" extrusionOk="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w="9525" cap="rnd"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35" name="Shape 635"/>
          <p:cNvPicPr preferRelativeResize="0"/>
          <p:nvPr/>
        </p:nvPicPr>
        <p:blipFill rotWithShape="1">
          <a:blip r:embed="rId3">
            <a:alphaModFix/>
          </a:blip>
          <a:srcRect b="12959"/>
          <a:stretch/>
        </p:blipFill>
        <p:spPr>
          <a:xfrm flipH="1">
            <a:off x="3567986" y="2996000"/>
            <a:ext cx="2345924" cy="2060131"/>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1381250" y="922675"/>
            <a:ext cx="5714999"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APPENDIX 1 - Client Overview Before Project</a:t>
            </a:r>
          </a:p>
        </p:txBody>
      </p:sp>
      <p:pic>
        <p:nvPicPr>
          <p:cNvPr id="641" name="Shape 641"/>
          <p:cNvPicPr preferRelativeResize="0"/>
          <p:nvPr/>
        </p:nvPicPr>
        <p:blipFill rotWithShape="1">
          <a:blip r:embed="rId3">
            <a:alphaModFix/>
          </a:blip>
          <a:srcRect/>
          <a:stretch/>
        </p:blipFill>
        <p:spPr>
          <a:xfrm>
            <a:off x="0" y="1813148"/>
            <a:ext cx="9143998" cy="2729551"/>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1381250" y="922675"/>
            <a:ext cx="5500500"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APPENDIX 2- Collections Page Engagement</a:t>
            </a:r>
          </a:p>
        </p:txBody>
      </p:sp>
      <p:pic>
        <p:nvPicPr>
          <p:cNvPr id="647" name="Shape 647"/>
          <p:cNvPicPr preferRelativeResize="0"/>
          <p:nvPr/>
        </p:nvPicPr>
        <p:blipFill rotWithShape="1">
          <a:blip r:embed="rId3">
            <a:alphaModFix/>
          </a:blip>
          <a:srcRect l="17273" b="26367"/>
          <a:stretch/>
        </p:blipFill>
        <p:spPr>
          <a:xfrm>
            <a:off x="142875" y="1451424"/>
            <a:ext cx="4048125" cy="3371950"/>
          </a:xfrm>
          <a:prstGeom prst="rect">
            <a:avLst/>
          </a:prstGeom>
          <a:noFill/>
          <a:ln>
            <a:noFill/>
          </a:ln>
        </p:spPr>
      </p:pic>
      <p:pic>
        <p:nvPicPr>
          <p:cNvPr id="648" name="Shape 648"/>
          <p:cNvPicPr preferRelativeResize="0"/>
          <p:nvPr/>
        </p:nvPicPr>
        <p:blipFill rotWithShape="1">
          <a:blip r:embed="rId3">
            <a:alphaModFix/>
          </a:blip>
          <a:srcRect t="76069"/>
          <a:stretch/>
        </p:blipFill>
        <p:spPr>
          <a:xfrm>
            <a:off x="4266000" y="2476499"/>
            <a:ext cx="4758925" cy="106579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1381250" y="922675"/>
            <a:ext cx="6322199" cy="435599"/>
          </a:xfrm>
          <a:prstGeom prst="rect">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APPENDIX 3 - Collections Page A/B Test Results</a:t>
            </a:r>
          </a:p>
        </p:txBody>
      </p:sp>
      <p:pic>
        <p:nvPicPr>
          <p:cNvPr id="654" name="Shape 654"/>
          <p:cNvPicPr preferRelativeResize="0"/>
          <p:nvPr/>
        </p:nvPicPr>
        <p:blipFill rotWithShape="1">
          <a:blip r:embed="rId3">
            <a:alphaModFix/>
          </a:blip>
          <a:srcRect t="18811" r="17518" b="7069"/>
          <a:stretch/>
        </p:blipFill>
        <p:spPr>
          <a:xfrm>
            <a:off x="1000125" y="1358274"/>
            <a:ext cx="7143749" cy="36065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445650" y="879750"/>
            <a:ext cx="3877500" cy="435599"/>
          </a:xfrm>
          <a:prstGeom prst="rect">
            <a:avLst/>
          </a:prstGeom>
          <a:noFill/>
          <a:ln>
            <a:noFill/>
          </a:ln>
        </p:spPr>
        <p:txBody>
          <a:bodyPr lIns="91425" tIns="91425" rIns="91425" bIns="91425" anchor="ctr" anchorCtr="0">
            <a:noAutofit/>
          </a:bodyPr>
          <a:lstStyle/>
          <a:p>
            <a:pPr marL="0" marR="0" lvl="0" indent="0" algn="l" rtl="0">
              <a:lnSpc>
                <a:spcPct val="90000"/>
              </a:lnSpc>
              <a:spcBef>
                <a:spcPts val="0"/>
              </a:spcBef>
              <a:spcAft>
                <a:spcPts val="0"/>
              </a:spcAft>
              <a:buClr>
                <a:schemeClr val="dk1"/>
              </a:buClr>
              <a:buSzPct val="25000"/>
              <a:buFont typeface="Arial"/>
              <a:buNone/>
            </a:pPr>
            <a:r>
              <a:rPr lang="en" sz="2200" b="1" i="0" u="none" strike="noStrike" cap="none">
                <a:solidFill>
                  <a:schemeClr val="dk1"/>
                </a:solidFill>
                <a:latin typeface="Quattrocento Sans"/>
                <a:ea typeface="Quattrocento Sans"/>
                <a:cs typeface="Quattrocento Sans"/>
                <a:sym typeface="Quattrocento Sans"/>
              </a:rPr>
              <a:t>Unique Business Model Aims to Serve a Niche Market</a:t>
            </a:r>
          </a:p>
        </p:txBody>
      </p:sp>
      <p:sp>
        <p:nvSpPr>
          <p:cNvPr id="141" name="Shape 141"/>
          <p:cNvSpPr txBox="1">
            <a:spLocks noGrp="1"/>
          </p:cNvSpPr>
          <p:nvPr>
            <p:ph type="body" idx="1"/>
          </p:nvPr>
        </p:nvSpPr>
        <p:spPr>
          <a:xfrm>
            <a:off x="718625" y="1618700"/>
            <a:ext cx="6464100" cy="3231000"/>
          </a:xfrm>
          <a:prstGeom prst="rect">
            <a:avLst/>
          </a:prstGeom>
          <a:noFill/>
          <a:ln>
            <a:noFill/>
          </a:ln>
        </p:spPr>
        <p:txBody>
          <a:bodyPr lIns="91425" tIns="91425" rIns="91425" bIns="91425" anchor="t" anchorCtr="0">
            <a:noAutofit/>
          </a:bodyPr>
          <a:lstStyle/>
          <a:p>
            <a:pPr marL="457200" marR="0" lvl="0" indent="-342900" algn="l" rtl="0">
              <a:lnSpc>
                <a:spcPct val="90000"/>
              </a:lnSpc>
              <a:spcBef>
                <a:spcPts val="0"/>
              </a:spcBef>
              <a:spcAft>
                <a:spcPts val="0"/>
              </a:spcAft>
              <a:buClr>
                <a:srgbClr val="FFC000"/>
              </a:buClr>
              <a:buSzPct val="100000"/>
              <a:buFont typeface="Quattrocento Sans"/>
              <a:buChar char="◉"/>
            </a:pPr>
            <a:r>
              <a:rPr lang="en" sz="1800" b="1" i="0" u="none" strike="noStrike" cap="none">
                <a:solidFill>
                  <a:schemeClr val="dk1"/>
                </a:solidFill>
                <a:latin typeface="Quattrocento Sans"/>
                <a:ea typeface="Quattrocento Sans"/>
                <a:cs typeface="Quattrocento Sans"/>
                <a:sym typeface="Quattrocento Sans"/>
              </a:rPr>
              <a:t>Value proposition:</a:t>
            </a:r>
            <a:r>
              <a:rPr lang="en" sz="1800" b="0" i="0" u="none" strike="noStrike" cap="none">
                <a:solidFill>
                  <a:schemeClr val="dk1"/>
                </a:solidFill>
                <a:latin typeface="Quattrocento Sans"/>
                <a:ea typeface="Quattrocento Sans"/>
                <a:cs typeface="Quattrocento Sans"/>
                <a:sym typeface="Quattrocento Sans"/>
              </a:rPr>
              <a:t> Provide convenient, traditional, and healthy Asian cuisine to busy individuals</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1" i="0" u="none" strike="noStrike" cap="none">
                <a:solidFill>
                  <a:schemeClr val="dk1"/>
                </a:solidFill>
                <a:latin typeface="Quattrocento Sans"/>
                <a:ea typeface="Quattrocento Sans"/>
                <a:cs typeface="Quattrocento Sans"/>
                <a:sym typeface="Quattrocento Sans"/>
              </a:rPr>
              <a:t>Revenue Model</a:t>
            </a:r>
            <a:r>
              <a:rPr lang="en" sz="1800" b="0" i="0" u="none" strike="noStrike" cap="none">
                <a:solidFill>
                  <a:schemeClr val="dk1"/>
                </a:solidFill>
                <a:latin typeface="Quattrocento Sans"/>
                <a:ea typeface="Quattrocento Sans"/>
                <a:cs typeface="Quattrocento Sans"/>
                <a:sym typeface="Quattrocento Sans"/>
              </a:rPr>
              <a:t>: Use website as main touchpoint for sales (Objective of the website) and deliver products to customers twice a week</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1" i="0" u="none" strike="noStrike" cap="none">
                <a:solidFill>
                  <a:schemeClr val="dk1"/>
                </a:solidFill>
                <a:latin typeface="Quattrocento Sans"/>
                <a:ea typeface="Quattrocento Sans"/>
                <a:cs typeface="Quattrocento Sans"/>
                <a:sym typeface="Quattrocento Sans"/>
              </a:rPr>
              <a:t>Competitive Advantage: </a:t>
            </a:r>
            <a:r>
              <a:rPr lang="en" sz="1800" b="0" i="0" u="none" strike="noStrike" cap="none">
                <a:solidFill>
                  <a:schemeClr val="dk1"/>
                </a:solidFill>
                <a:latin typeface="Quattrocento Sans"/>
                <a:ea typeface="Quattrocento Sans"/>
                <a:cs typeface="Quattrocento Sans"/>
                <a:sym typeface="Quattrocento Sans"/>
              </a:rPr>
              <a:t>Unique freeze and deliver model</a:t>
            </a:r>
          </a:p>
          <a:p>
            <a:pPr marL="457200" marR="0" lvl="0" indent="-342900" algn="l" rtl="0">
              <a:lnSpc>
                <a:spcPct val="100000"/>
              </a:lnSpc>
              <a:spcBef>
                <a:spcPts val="0"/>
              </a:spcBef>
              <a:spcAft>
                <a:spcPts val="0"/>
              </a:spcAft>
              <a:buClr>
                <a:srgbClr val="FFC000"/>
              </a:buClr>
              <a:buSzPct val="100000"/>
              <a:buFont typeface="Quattrocento Sans"/>
              <a:buChar char="◉"/>
            </a:pPr>
            <a:r>
              <a:rPr lang="en" sz="1800" b="1" i="0" u="none" strike="noStrike" cap="none">
                <a:solidFill>
                  <a:schemeClr val="dk1"/>
                </a:solidFill>
                <a:latin typeface="Quattrocento Sans"/>
                <a:ea typeface="Quattrocento Sans"/>
                <a:cs typeface="Quattrocento Sans"/>
                <a:sym typeface="Quattrocento Sans"/>
              </a:rPr>
              <a:t>Target Market: </a:t>
            </a:r>
            <a:r>
              <a:rPr lang="en" sz="1800" b="0" i="0" u="none" strike="noStrike" cap="none">
                <a:solidFill>
                  <a:schemeClr val="dk1"/>
                </a:solidFill>
                <a:highlight>
                  <a:srgbClr val="FFFFFF"/>
                </a:highlight>
                <a:latin typeface="Quattrocento Sans"/>
                <a:ea typeface="Quattrocento Sans"/>
                <a:cs typeface="Quattrocento Sans"/>
                <a:sym typeface="Quattrocento Sans"/>
              </a:rPr>
              <a:t>Asian American, urban professionals in New York City between the ages of 20 and 34</a:t>
            </a:r>
          </a:p>
          <a:p>
            <a:pPr marL="457200" marR="0" lvl="0" indent="-342900" algn="l" rtl="0">
              <a:lnSpc>
                <a:spcPct val="90000"/>
              </a:lnSpc>
              <a:spcBef>
                <a:spcPts val="1000"/>
              </a:spcBef>
              <a:spcAft>
                <a:spcPts val="0"/>
              </a:spcAft>
              <a:buClr>
                <a:srgbClr val="FFC000"/>
              </a:buClr>
              <a:buSzPct val="100000"/>
              <a:buFont typeface="Quattrocento Sans"/>
              <a:buChar char="◉"/>
            </a:pPr>
            <a:r>
              <a:rPr lang="en" sz="1800" b="1" i="0" u="none" strike="noStrike" cap="none">
                <a:solidFill>
                  <a:schemeClr val="dk1"/>
                </a:solidFill>
                <a:latin typeface="Quattrocento Sans"/>
                <a:ea typeface="Quattrocento Sans"/>
                <a:cs typeface="Quattrocento Sans"/>
                <a:sym typeface="Quattrocento Sans"/>
              </a:rPr>
              <a:t>Long term goal: </a:t>
            </a:r>
            <a:r>
              <a:rPr lang="en" sz="1800" b="0" i="0" u="none" strike="noStrike" cap="none">
                <a:solidFill>
                  <a:schemeClr val="dk1"/>
                </a:solidFill>
                <a:latin typeface="Quattrocento Sans"/>
                <a:ea typeface="Quattrocento Sans"/>
                <a:cs typeface="Quattrocento Sans"/>
                <a:sym typeface="Quattrocento Sans"/>
              </a:rPr>
              <a:t>Enter into the frozen foods section of the grocery store market</a:t>
            </a:r>
          </a:p>
        </p:txBody>
      </p:sp>
      <p:pic>
        <p:nvPicPr>
          <p:cNvPr id="142" name="Shape 142"/>
          <p:cNvPicPr preferRelativeResize="0"/>
          <p:nvPr/>
        </p:nvPicPr>
        <p:blipFill rotWithShape="1">
          <a:blip r:embed="rId3">
            <a:alphaModFix/>
          </a:blip>
          <a:srcRect b="12959"/>
          <a:stretch/>
        </p:blipFill>
        <p:spPr>
          <a:xfrm flipH="1">
            <a:off x="620346" y="685091"/>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1381250" y="922675"/>
            <a:ext cx="42209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1800" b="1" i="0" u="none" strike="noStrike" cap="none">
                <a:solidFill>
                  <a:srgbClr val="000000"/>
                </a:solidFill>
                <a:latin typeface="Lora"/>
                <a:ea typeface="Lora"/>
                <a:cs typeface="Lora"/>
                <a:sym typeface="Lora"/>
              </a:rPr>
              <a:t>High Competition in the Convenient and Frozen Food Spaces</a:t>
            </a:r>
          </a:p>
        </p:txBody>
      </p:sp>
      <p:sp>
        <p:nvSpPr>
          <p:cNvPr id="148" name="Shape 148"/>
          <p:cNvSpPr txBox="1">
            <a:spLocks noGrp="1"/>
          </p:cNvSpPr>
          <p:nvPr>
            <p:ph type="body" idx="1"/>
          </p:nvPr>
        </p:nvSpPr>
        <p:spPr>
          <a:xfrm>
            <a:off x="505925" y="1466300"/>
            <a:ext cx="4300800" cy="3231000"/>
          </a:xfrm>
          <a:prstGeom prst="rect">
            <a:avLst/>
          </a:prstGeom>
          <a:noFill/>
          <a:ln>
            <a:noFill/>
          </a:ln>
        </p:spPr>
        <p:txBody>
          <a:bodyPr lIns="91425" tIns="91425" rIns="91425" bIns="91425" anchor="t" anchorCtr="0">
            <a:noAutofit/>
          </a:bodyPr>
          <a:lstStyle/>
          <a:p>
            <a:pPr marL="0" marR="0" lvl="0" indent="127000" algn="l" rtl="0">
              <a:lnSpc>
                <a:spcPct val="90000"/>
              </a:lnSpc>
              <a:spcBef>
                <a:spcPts val="0"/>
              </a:spcBef>
              <a:spcAft>
                <a:spcPts val="0"/>
              </a:spcAft>
              <a:buClr>
                <a:srgbClr val="000000"/>
              </a:buClr>
              <a:buSzPct val="25000"/>
              <a:buFont typeface="Arial"/>
              <a:buNone/>
            </a:pPr>
            <a:r>
              <a:rPr lang="en" sz="1800" b="1" i="0" u="none" strike="noStrike" cap="none">
                <a:solidFill>
                  <a:schemeClr val="dk1"/>
                </a:solidFill>
                <a:latin typeface="Quattrocento Sans"/>
                <a:ea typeface="Quattrocento Sans"/>
                <a:cs typeface="Quattrocento Sans"/>
                <a:sym typeface="Quattrocento Sans"/>
              </a:rPr>
              <a:t>Asian takeout and delivery</a:t>
            </a:r>
          </a:p>
          <a:p>
            <a:pPr marL="457200" marR="0" lvl="0" indent="-342900" algn="l" rtl="0">
              <a:lnSpc>
                <a:spcPct val="90000"/>
              </a:lnSpc>
              <a:spcBef>
                <a:spcPts val="1000"/>
              </a:spcBef>
              <a:spcAft>
                <a:spcPts val="0"/>
              </a:spcAft>
              <a:buClr>
                <a:srgbClr val="FFCD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Saturated in big cities </a:t>
            </a:r>
          </a:p>
          <a:p>
            <a:pPr marL="457200" marR="0" lvl="0" indent="-342900" algn="l" rtl="0">
              <a:lnSpc>
                <a:spcPct val="90000"/>
              </a:lnSpc>
              <a:spcBef>
                <a:spcPts val="1000"/>
              </a:spcBef>
              <a:spcAft>
                <a:spcPts val="0"/>
              </a:spcAft>
              <a:buClr>
                <a:srgbClr val="FFCD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Faster delivery than Nomz</a:t>
            </a:r>
          </a:p>
          <a:p>
            <a:pPr marL="0" marR="0" lvl="0" indent="127000" algn="l" rtl="0">
              <a:lnSpc>
                <a:spcPct val="90000"/>
              </a:lnSpc>
              <a:spcBef>
                <a:spcPts val="1000"/>
              </a:spcBef>
              <a:spcAft>
                <a:spcPts val="0"/>
              </a:spcAft>
              <a:buClr>
                <a:srgbClr val="FFCD00"/>
              </a:buClr>
              <a:buSzPct val="25000"/>
              <a:buFont typeface="Quattrocento Sans"/>
              <a:buNone/>
            </a:pPr>
            <a:r>
              <a:rPr lang="en" sz="1800" b="1" i="0" u="none" strike="noStrike" cap="none">
                <a:solidFill>
                  <a:schemeClr val="dk1"/>
                </a:solidFill>
                <a:latin typeface="Quattrocento Sans"/>
                <a:ea typeface="Quattrocento Sans"/>
                <a:cs typeface="Quattrocento Sans"/>
                <a:sym typeface="Quattrocento Sans"/>
              </a:rPr>
              <a:t>Frozen, Asian cuisines</a:t>
            </a:r>
          </a:p>
          <a:p>
            <a:pPr marL="457200" marR="0" lvl="0" indent="-342900" algn="l" rtl="0">
              <a:lnSpc>
                <a:spcPct val="90000"/>
              </a:lnSpc>
              <a:spcBef>
                <a:spcPts val="1000"/>
              </a:spcBef>
              <a:spcAft>
                <a:spcPts val="0"/>
              </a:spcAft>
              <a:buClr>
                <a:srgbClr val="FFCD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Competitors are established, national brands</a:t>
            </a:r>
          </a:p>
          <a:p>
            <a:pPr marL="457200" marR="0" lvl="0" indent="-342900" algn="l" rtl="0">
              <a:lnSpc>
                <a:spcPct val="90000"/>
              </a:lnSpc>
              <a:spcBef>
                <a:spcPts val="1000"/>
              </a:spcBef>
              <a:spcAft>
                <a:spcPts val="0"/>
              </a:spcAft>
              <a:buClr>
                <a:srgbClr val="FFCD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Large presence in stores, as well as online</a:t>
            </a:r>
          </a:p>
          <a:p>
            <a:pPr marL="457200" marR="0" lvl="0" indent="-342900" algn="l" rtl="0">
              <a:lnSpc>
                <a:spcPct val="90000"/>
              </a:lnSpc>
              <a:spcBef>
                <a:spcPts val="1000"/>
              </a:spcBef>
              <a:spcAft>
                <a:spcPts val="0"/>
              </a:spcAft>
              <a:buClr>
                <a:srgbClr val="FFCD00"/>
              </a:buClr>
              <a:buSzPct val="100000"/>
              <a:buFont typeface="Quattrocento Sans"/>
              <a:buChar char="◉"/>
            </a:pPr>
            <a:r>
              <a:rPr lang="en" sz="1800" b="0" i="0" u="none" strike="noStrike" cap="none">
                <a:solidFill>
                  <a:schemeClr val="dk1"/>
                </a:solidFill>
                <a:latin typeface="Quattrocento Sans"/>
                <a:ea typeface="Quattrocento Sans"/>
                <a:cs typeface="Quattrocento Sans"/>
                <a:sym typeface="Quattrocento Sans"/>
              </a:rPr>
              <a:t>Products viewed as processed and unhealthy</a:t>
            </a:r>
          </a:p>
          <a:p>
            <a:pPr marL="0" marR="0" lvl="0" indent="127000" algn="l" rtl="0">
              <a:lnSpc>
                <a:spcPct val="90000"/>
              </a:lnSpc>
              <a:spcBef>
                <a:spcPts val="1000"/>
              </a:spcBef>
              <a:spcAft>
                <a:spcPts val="0"/>
              </a:spcAft>
              <a:buClr>
                <a:schemeClr val="dk1"/>
              </a:buClr>
              <a:buSzPct val="250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pic>
        <p:nvPicPr>
          <p:cNvPr id="149" name="Shape 149"/>
          <p:cNvPicPr preferRelativeResize="0"/>
          <p:nvPr/>
        </p:nvPicPr>
        <p:blipFill rotWithShape="1">
          <a:blip r:embed="rId3">
            <a:alphaModFix/>
          </a:blip>
          <a:srcRect/>
          <a:stretch/>
        </p:blipFill>
        <p:spPr>
          <a:xfrm>
            <a:off x="5073100" y="2507750"/>
            <a:ext cx="2209799" cy="1123950"/>
          </a:xfrm>
          <a:prstGeom prst="rect">
            <a:avLst/>
          </a:prstGeom>
          <a:noFill/>
          <a:ln>
            <a:noFill/>
          </a:ln>
        </p:spPr>
      </p:pic>
      <p:pic>
        <p:nvPicPr>
          <p:cNvPr id="150" name="Shape 150"/>
          <p:cNvPicPr preferRelativeResize="0"/>
          <p:nvPr/>
        </p:nvPicPr>
        <p:blipFill rotWithShape="1">
          <a:blip r:embed="rId4">
            <a:alphaModFix/>
          </a:blip>
          <a:srcRect/>
          <a:stretch/>
        </p:blipFill>
        <p:spPr>
          <a:xfrm>
            <a:off x="6854050" y="1618700"/>
            <a:ext cx="1695450" cy="628649"/>
          </a:xfrm>
          <a:prstGeom prst="rect">
            <a:avLst/>
          </a:prstGeom>
          <a:noFill/>
          <a:ln>
            <a:noFill/>
          </a:ln>
        </p:spPr>
      </p:pic>
      <p:pic>
        <p:nvPicPr>
          <p:cNvPr id="151" name="Shape 151"/>
          <p:cNvPicPr preferRelativeResize="0"/>
          <p:nvPr/>
        </p:nvPicPr>
        <p:blipFill rotWithShape="1">
          <a:blip r:embed="rId5">
            <a:alphaModFix/>
          </a:blip>
          <a:srcRect/>
          <a:stretch/>
        </p:blipFill>
        <p:spPr>
          <a:xfrm>
            <a:off x="5073100" y="1613925"/>
            <a:ext cx="1514474" cy="638174"/>
          </a:xfrm>
          <a:prstGeom prst="rect">
            <a:avLst/>
          </a:prstGeom>
          <a:noFill/>
          <a:ln>
            <a:noFill/>
          </a:ln>
        </p:spPr>
      </p:pic>
      <p:pic>
        <p:nvPicPr>
          <p:cNvPr id="152" name="Shape 152"/>
          <p:cNvPicPr preferRelativeResize="0"/>
          <p:nvPr/>
        </p:nvPicPr>
        <p:blipFill rotWithShape="1">
          <a:blip r:embed="rId6">
            <a:alphaModFix/>
          </a:blip>
          <a:srcRect/>
          <a:stretch/>
        </p:blipFill>
        <p:spPr>
          <a:xfrm>
            <a:off x="6085637" y="3957850"/>
            <a:ext cx="2828924" cy="990599"/>
          </a:xfrm>
          <a:prstGeom prst="rect">
            <a:avLst/>
          </a:prstGeom>
          <a:noFill/>
          <a:ln>
            <a:noFill/>
          </a:ln>
        </p:spPr>
      </p:pic>
      <p:pic>
        <p:nvPicPr>
          <p:cNvPr id="153" name="Shape 153"/>
          <p:cNvPicPr preferRelativeResize="0"/>
          <p:nvPr/>
        </p:nvPicPr>
        <p:blipFill rotWithShape="1">
          <a:blip r:embed="rId7">
            <a:alphaModFix/>
          </a:blip>
          <a:srcRect b="12959"/>
          <a:stretch/>
        </p:blipFill>
        <p:spPr>
          <a:xfrm flipH="1">
            <a:off x="620346" y="708841"/>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381250" y="960150"/>
            <a:ext cx="3341100"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Nomz Needs to Expand Its Customer Base</a:t>
            </a:r>
          </a:p>
        </p:txBody>
      </p:sp>
      <p:sp>
        <p:nvSpPr>
          <p:cNvPr id="159" name="Shape 159"/>
          <p:cNvSpPr txBox="1">
            <a:spLocks noGrp="1"/>
          </p:cNvSpPr>
          <p:nvPr>
            <p:ph type="body" idx="1"/>
          </p:nvPr>
        </p:nvSpPr>
        <p:spPr>
          <a:xfrm>
            <a:off x="753525" y="1573100"/>
            <a:ext cx="3425400" cy="3231000"/>
          </a:xfrm>
          <a:prstGeom prst="rect">
            <a:avLst/>
          </a:prstGeom>
          <a:noFill/>
          <a:ln>
            <a:noFill/>
          </a:ln>
        </p:spPr>
        <p:txBody>
          <a:bodyPr lIns="91425" tIns="91425" rIns="91425" bIns="91425" anchor="t" anchorCtr="0">
            <a:noAutofit/>
          </a:bodyPr>
          <a:lstStyle/>
          <a:p>
            <a:pPr marL="0" marR="0" lvl="0" indent="127000" algn="l" rtl="0">
              <a:lnSpc>
                <a:spcPct val="100000"/>
              </a:lnSpc>
              <a:spcBef>
                <a:spcPts val="0"/>
              </a:spcBef>
              <a:spcAft>
                <a:spcPts val="0"/>
              </a:spcAft>
              <a:buClr>
                <a:srgbClr val="FFCD00"/>
              </a:buClr>
              <a:buSzPct val="25000"/>
              <a:buFont typeface="Quattrocento Sans"/>
              <a:buNone/>
            </a:pPr>
            <a:r>
              <a:rPr lang="en" sz="1800" b="1" i="0" u="none" strike="noStrike" cap="none" dirty="0">
                <a:solidFill>
                  <a:schemeClr val="dk1"/>
                </a:solidFill>
                <a:latin typeface="Lora"/>
                <a:ea typeface="Lora"/>
                <a:cs typeface="Lora"/>
                <a:sym typeface="Lora"/>
              </a:rPr>
              <a:t>Current Marketing	</a:t>
            </a:r>
          </a:p>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Facebook posts and outreach to founder networks</a:t>
            </a:r>
          </a:p>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dirty="0">
                <a:solidFill>
                  <a:srgbClr val="000000"/>
                </a:solidFill>
                <a:latin typeface="Quattrocento Sans"/>
                <a:ea typeface="Quattrocento Sans"/>
                <a:cs typeface="Quattrocento Sans"/>
                <a:sym typeface="Quattrocento Sans"/>
              </a:rPr>
              <a:t>Occasional blog posts on Nomz website</a:t>
            </a:r>
            <a:br>
              <a:rPr lang="en" sz="1800" b="0" i="0" u="none" strike="noStrike" cap="none" dirty="0">
                <a:solidFill>
                  <a:srgbClr val="000000"/>
                </a:solidFill>
                <a:latin typeface="Quattrocento Sans"/>
                <a:ea typeface="Quattrocento Sans"/>
                <a:cs typeface="Quattrocento Sans"/>
                <a:sym typeface="Quattrocento Sans"/>
              </a:rPr>
            </a:br>
            <a:endParaRPr lang="en" sz="1800" b="0" i="0" u="none" strike="noStrike" cap="none" dirty="0">
              <a:solidFill>
                <a:srgbClr val="000000"/>
              </a:solidFill>
              <a:latin typeface="Quattrocento Sans"/>
              <a:ea typeface="Quattrocento Sans"/>
              <a:cs typeface="Quattrocento Sans"/>
              <a:sym typeface="Quattrocento Sans"/>
            </a:endParaRPr>
          </a:p>
          <a:p>
            <a:pPr marL="0" marR="0" lvl="0" indent="127000" algn="l" rtl="0">
              <a:lnSpc>
                <a:spcPct val="100000"/>
              </a:lnSpc>
              <a:spcBef>
                <a:spcPts val="0"/>
              </a:spcBef>
              <a:spcAft>
                <a:spcPts val="0"/>
              </a:spcAft>
              <a:buClr>
                <a:srgbClr val="000000"/>
              </a:buClr>
              <a:buSzPct val="25000"/>
              <a:buFont typeface="Arial"/>
              <a:buNone/>
            </a:pPr>
            <a:r>
              <a:rPr lang="en" sz="1800" b="1" i="0" u="none" strike="noStrike" cap="none" dirty="0">
                <a:solidFill>
                  <a:schemeClr val="dk1"/>
                </a:solidFill>
                <a:latin typeface="Lora"/>
                <a:ea typeface="Lora"/>
                <a:cs typeface="Lora"/>
                <a:sym typeface="Lora"/>
              </a:rPr>
              <a:t>Project Objectives</a:t>
            </a:r>
          </a:p>
          <a:p>
            <a:pPr marL="457200" indent="-342900"/>
            <a:r>
              <a:rPr lang="en" sz="1800" dirty="0">
                <a:solidFill>
                  <a:schemeClr val="dk1"/>
                </a:solidFill>
              </a:rPr>
              <a:t>Improve DUX</a:t>
            </a:r>
          </a:p>
          <a:p>
            <a:pPr marL="457200" marR="0" lvl="0" indent="-342900" algn="l" rtl="0">
              <a:lnSpc>
                <a:spcPct val="100000"/>
              </a:lnSpc>
              <a:spcBef>
                <a:spcPts val="0"/>
              </a:spcBef>
              <a:spcAft>
                <a:spcPts val="0"/>
              </a:spcAft>
              <a:buClr>
                <a:srgbClr val="FFCD00"/>
              </a:buClr>
              <a:buSzPct val="100000"/>
              <a:buFont typeface="Quattrocento Sans"/>
              <a:buChar char="◉"/>
            </a:pPr>
            <a:r>
              <a:rPr lang="en" sz="1800" b="0" i="0" u="none" strike="noStrike" cap="none" dirty="0" smtClean="0">
                <a:solidFill>
                  <a:schemeClr val="dk1"/>
                </a:solidFill>
                <a:latin typeface="Quattrocento Sans"/>
                <a:ea typeface="Quattrocento Sans"/>
                <a:cs typeface="Quattrocento Sans"/>
                <a:sym typeface="Quattrocento Sans"/>
              </a:rPr>
              <a:t>Increase overall traction and revenue</a:t>
            </a:r>
            <a:endParaRPr lang="en" sz="1800" b="0" i="0" u="none" strike="noStrike" cap="none" dirty="0">
              <a:solidFill>
                <a:schemeClr val="dk1"/>
              </a:solidFill>
              <a:latin typeface="Quattrocento Sans"/>
              <a:ea typeface="Quattrocento Sans"/>
              <a:cs typeface="Quattrocento Sans"/>
              <a:sym typeface="Quattrocento Sans"/>
            </a:endParaRPr>
          </a:p>
          <a:p>
            <a:pPr marL="0" marR="0" lvl="0" indent="127000" algn="l" rtl="0">
              <a:lnSpc>
                <a:spcPct val="100000"/>
              </a:lnSpc>
              <a:spcBef>
                <a:spcPts val="0"/>
              </a:spcBef>
              <a:spcAft>
                <a:spcPts val="0"/>
              </a:spcAft>
              <a:buClr>
                <a:schemeClr val="dk1"/>
              </a:buClr>
              <a:buSzPct val="25000"/>
              <a:buFont typeface="Arial"/>
              <a:buNone/>
            </a:pPr>
            <a:endParaRPr sz="1800" b="0" i="0" u="none" strike="noStrike" cap="none" dirty="0">
              <a:solidFill>
                <a:srgbClr val="000000"/>
              </a:solidFill>
              <a:latin typeface="Quattrocento Sans"/>
              <a:ea typeface="Quattrocento Sans"/>
              <a:cs typeface="Quattrocento Sans"/>
              <a:sym typeface="Quattrocento Sans"/>
            </a:endParaRPr>
          </a:p>
          <a:p>
            <a:pPr marL="0" marR="0" lvl="0" indent="127000" algn="l" rtl="0">
              <a:lnSpc>
                <a:spcPct val="100000"/>
              </a:lnSpc>
              <a:spcBef>
                <a:spcPts val="0"/>
              </a:spcBef>
              <a:spcAft>
                <a:spcPts val="0"/>
              </a:spcAft>
              <a:buClr>
                <a:srgbClr val="FFCD00"/>
              </a:buClr>
              <a:buSzPct val="25000"/>
              <a:buFont typeface="Quattrocento Sans"/>
              <a:buNone/>
            </a:pPr>
            <a:endParaRPr sz="1800" b="0" i="0" u="none" strike="noStrike" cap="none" dirty="0">
              <a:solidFill>
                <a:srgbClr val="000000"/>
              </a:solidFill>
              <a:latin typeface="Quattrocento Sans"/>
              <a:ea typeface="Quattrocento Sans"/>
              <a:cs typeface="Quattrocento Sans"/>
              <a:sym typeface="Quattrocento Sans"/>
            </a:endParaRPr>
          </a:p>
        </p:txBody>
      </p:sp>
      <p:pic>
        <p:nvPicPr>
          <p:cNvPr id="160" name="Shape 160"/>
          <p:cNvPicPr preferRelativeResize="0"/>
          <p:nvPr/>
        </p:nvPicPr>
        <p:blipFill rotWithShape="1">
          <a:blip r:embed="rId3">
            <a:alphaModFix/>
          </a:blip>
          <a:srcRect/>
          <a:stretch/>
        </p:blipFill>
        <p:spPr>
          <a:xfrm>
            <a:off x="4624725" y="533825"/>
            <a:ext cx="4050049" cy="1756648"/>
          </a:xfrm>
          <a:prstGeom prst="rect">
            <a:avLst/>
          </a:prstGeom>
          <a:noFill/>
          <a:ln>
            <a:noFill/>
          </a:ln>
        </p:spPr>
      </p:pic>
      <p:pic>
        <p:nvPicPr>
          <p:cNvPr id="161" name="Shape 161"/>
          <p:cNvPicPr preferRelativeResize="0"/>
          <p:nvPr/>
        </p:nvPicPr>
        <p:blipFill rotWithShape="1">
          <a:blip r:embed="rId4">
            <a:alphaModFix/>
          </a:blip>
          <a:srcRect r="2807" b="21617"/>
          <a:stretch/>
        </p:blipFill>
        <p:spPr>
          <a:xfrm>
            <a:off x="6107725" y="2477374"/>
            <a:ext cx="2567049" cy="2310100"/>
          </a:xfrm>
          <a:prstGeom prst="rect">
            <a:avLst/>
          </a:prstGeom>
          <a:noFill/>
          <a:ln>
            <a:noFill/>
          </a:ln>
        </p:spPr>
      </p:pic>
      <p:pic>
        <p:nvPicPr>
          <p:cNvPr id="162" name="Shape 162"/>
          <p:cNvPicPr preferRelativeResize="0"/>
          <p:nvPr/>
        </p:nvPicPr>
        <p:blipFill rotWithShape="1">
          <a:blip r:embed="rId5">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1381250" y="922667"/>
            <a:ext cx="3878399" cy="435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Lora"/>
              <a:buNone/>
            </a:pPr>
            <a:r>
              <a:rPr lang="en" sz="2000" b="1" i="0" u="none" strike="noStrike" cap="none">
                <a:solidFill>
                  <a:srgbClr val="000000"/>
                </a:solidFill>
                <a:latin typeface="Lora"/>
                <a:ea typeface="Lora"/>
                <a:cs typeface="Lora"/>
                <a:sym typeface="Lora"/>
              </a:rPr>
              <a:t>Many Challenges Face Both the Client and the Consultant</a:t>
            </a:r>
          </a:p>
        </p:txBody>
      </p:sp>
      <p:sp>
        <p:nvSpPr>
          <p:cNvPr id="168" name="Shape 168"/>
          <p:cNvSpPr txBox="1">
            <a:spLocks noGrp="1"/>
          </p:cNvSpPr>
          <p:nvPr>
            <p:ph type="body" idx="1"/>
          </p:nvPr>
        </p:nvSpPr>
        <p:spPr>
          <a:xfrm>
            <a:off x="1381250" y="1618700"/>
            <a:ext cx="3425400" cy="3231000"/>
          </a:xfrm>
          <a:prstGeom prst="rect">
            <a:avLst/>
          </a:prstGeom>
          <a:noFill/>
          <a:ln>
            <a:noFill/>
          </a:ln>
        </p:spPr>
        <p:txBody>
          <a:bodyPr lIns="91425" tIns="91425" rIns="91425" bIns="91425" anchor="t" anchorCtr="0">
            <a:noAutofit/>
          </a:bodyPr>
          <a:lstStyle/>
          <a:p>
            <a:pPr marL="0" marR="0" lvl="0" indent="127000" algn="l" rtl="0">
              <a:lnSpc>
                <a:spcPct val="90000"/>
              </a:lnSpc>
              <a:spcBef>
                <a:spcPts val="0"/>
              </a:spcBef>
              <a:spcAft>
                <a:spcPts val="0"/>
              </a:spcAft>
              <a:buClr>
                <a:schemeClr val="dk1"/>
              </a:buClr>
              <a:buSzPct val="25000"/>
              <a:buFont typeface="Arial"/>
              <a:buNone/>
            </a:pPr>
            <a:r>
              <a:rPr lang="en" sz="2000" b="1" i="0" u="none" strike="noStrike" cap="none">
                <a:solidFill>
                  <a:schemeClr val="dk1"/>
                </a:solidFill>
                <a:latin typeface="Quattrocento Sans"/>
                <a:ea typeface="Quattrocento Sans"/>
                <a:cs typeface="Quattrocento Sans"/>
                <a:sym typeface="Quattrocento Sans"/>
              </a:rPr>
              <a:t>Client Obstacles</a:t>
            </a:r>
          </a:p>
          <a:p>
            <a:pPr marL="457200" marR="0" lvl="0" indent="-228600" algn="l" rtl="0">
              <a:lnSpc>
                <a:spcPct val="90000"/>
              </a:lnSpc>
              <a:spcBef>
                <a:spcPts val="1000"/>
              </a:spcBef>
              <a:spcAft>
                <a:spcPts val="0"/>
              </a:spcAft>
              <a:buClr>
                <a:srgbClr val="FFCD00"/>
              </a:buClr>
              <a:buSzPct val="100000"/>
              <a:buFont typeface="Quattrocento Sans"/>
              <a:buChar char="◉"/>
            </a:pPr>
            <a:r>
              <a:rPr lang="en" sz="2000" b="0" i="0" u="none" strike="noStrike" cap="none">
                <a:solidFill>
                  <a:schemeClr val="dk1"/>
                </a:solidFill>
                <a:latin typeface="Quattrocento Sans"/>
                <a:ea typeface="Quattrocento Sans"/>
                <a:cs typeface="Quattrocento Sans"/>
                <a:sym typeface="Quattrocento Sans"/>
              </a:rPr>
              <a:t>Small customer base</a:t>
            </a:r>
          </a:p>
          <a:p>
            <a:pPr marL="457200" marR="0" lvl="0" indent="-228600" algn="l" rtl="0">
              <a:lnSpc>
                <a:spcPct val="90000"/>
              </a:lnSpc>
              <a:spcBef>
                <a:spcPts val="1000"/>
              </a:spcBef>
              <a:spcAft>
                <a:spcPts val="0"/>
              </a:spcAft>
              <a:buClr>
                <a:srgbClr val="FFCD00"/>
              </a:buClr>
              <a:buSzPct val="100000"/>
              <a:buFont typeface="Quattrocento Sans"/>
              <a:buChar char="◉"/>
            </a:pPr>
            <a:r>
              <a:rPr lang="en" sz="2000" b="0" i="0" u="none" strike="noStrike" cap="none">
                <a:solidFill>
                  <a:schemeClr val="dk1"/>
                </a:solidFill>
                <a:latin typeface="Quattrocento Sans"/>
                <a:ea typeface="Quattrocento Sans"/>
                <a:cs typeface="Quattrocento Sans"/>
                <a:sym typeface="Quattrocento Sans"/>
              </a:rPr>
              <a:t>Limited network reach</a:t>
            </a:r>
          </a:p>
          <a:p>
            <a:pPr marL="457200" marR="0" lvl="0" indent="-228600" algn="l" rtl="0">
              <a:lnSpc>
                <a:spcPct val="90000"/>
              </a:lnSpc>
              <a:spcBef>
                <a:spcPts val="1000"/>
              </a:spcBef>
              <a:spcAft>
                <a:spcPts val="0"/>
              </a:spcAft>
              <a:buClr>
                <a:srgbClr val="FFCD00"/>
              </a:buClr>
              <a:buSzPct val="100000"/>
              <a:buFont typeface="Quattrocento Sans"/>
              <a:buChar char="◉"/>
            </a:pPr>
            <a:r>
              <a:rPr lang="en" sz="2000" b="0" i="0" u="none" strike="noStrike" cap="none">
                <a:solidFill>
                  <a:schemeClr val="dk1"/>
                </a:solidFill>
                <a:latin typeface="Quattrocento Sans"/>
                <a:ea typeface="Quattrocento Sans"/>
                <a:cs typeface="Quattrocento Sans"/>
                <a:sym typeface="Quattrocento Sans"/>
              </a:rPr>
              <a:t>Low brand awareness</a:t>
            </a:r>
          </a:p>
          <a:p>
            <a:pPr marL="0" marR="0" lvl="0" indent="127000" algn="l" rtl="0">
              <a:lnSpc>
                <a:spcPct val="100000"/>
              </a:lnSpc>
              <a:spcBef>
                <a:spcPts val="0"/>
              </a:spcBef>
              <a:spcAft>
                <a:spcPts val="0"/>
              </a:spcAft>
              <a:buClr>
                <a:srgbClr val="FFCD00"/>
              </a:buClr>
              <a:buSzPct val="25000"/>
              <a:buFont typeface="Quattrocento Sans"/>
              <a:buNone/>
            </a:pPr>
            <a:endParaRPr sz="2000" b="0" i="0" u="none" strike="noStrike" cap="none">
              <a:solidFill>
                <a:srgbClr val="000000"/>
              </a:solidFill>
              <a:latin typeface="Quattrocento Sans"/>
              <a:ea typeface="Quattrocento Sans"/>
              <a:cs typeface="Quattrocento Sans"/>
              <a:sym typeface="Quattrocento Sans"/>
            </a:endParaRPr>
          </a:p>
        </p:txBody>
      </p:sp>
      <p:sp>
        <p:nvSpPr>
          <p:cNvPr id="169" name="Shape 169"/>
          <p:cNvSpPr txBox="1">
            <a:spLocks noGrp="1"/>
          </p:cNvSpPr>
          <p:nvPr>
            <p:ph type="body" idx="2"/>
          </p:nvPr>
        </p:nvSpPr>
        <p:spPr>
          <a:xfrm>
            <a:off x="5012916" y="1618700"/>
            <a:ext cx="3425400" cy="3231000"/>
          </a:xfrm>
          <a:prstGeom prst="rect">
            <a:avLst/>
          </a:prstGeom>
          <a:noFill/>
          <a:ln>
            <a:noFill/>
          </a:ln>
        </p:spPr>
        <p:txBody>
          <a:bodyPr lIns="91425" tIns="91425" rIns="91425" bIns="91425" anchor="t" anchorCtr="0">
            <a:noAutofit/>
          </a:bodyPr>
          <a:lstStyle/>
          <a:p>
            <a:pPr marL="0" marR="0" lvl="0" indent="127000" algn="l" rtl="0">
              <a:lnSpc>
                <a:spcPct val="100000"/>
              </a:lnSpc>
              <a:spcBef>
                <a:spcPts val="0"/>
              </a:spcBef>
              <a:spcAft>
                <a:spcPts val="0"/>
              </a:spcAft>
              <a:buClr>
                <a:srgbClr val="FFCD00"/>
              </a:buClr>
              <a:buSzPct val="25000"/>
              <a:buFont typeface="Quattrocento Sans"/>
              <a:buNone/>
            </a:pPr>
            <a:r>
              <a:rPr lang="en" sz="2000" b="1" i="0" u="none" strike="noStrike" cap="none">
                <a:solidFill>
                  <a:srgbClr val="000000"/>
                </a:solidFill>
                <a:latin typeface="Quattrocento Sans"/>
                <a:ea typeface="Quattrocento Sans"/>
                <a:cs typeface="Quattrocento Sans"/>
                <a:sym typeface="Quattrocento Sans"/>
              </a:rPr>
              <a:t>Team </a:t>
            </a:r>
            <a:r>
              <a:rPr lang="en" sz="2000" b="1" i="0" u="none" strike="noStrike" cap="none">
                <a:solidFill>
                  <a:schemeClr val="dk1"/>
                </a:solidFill>
                <a:latin typeface="Quattrocento Sans"/>
                <a:ea typeface="Quattrocento Sans"/>
                <a:cs typeface="Quattrocento Sans"/>
                <a:sym typeface="Quattrocento Sans"/>
              </a:rPr>
              <a:t>Obstacles</a:t>
            </a:r>
            <a:r>
              <a:rPr lang="en" sz="2000" b="1" i="0" u="none" strike="noStrike" cap="none">
                <a:solidFill>
                  <a:srgbClr val="000000"/>
                </a:solidFill>
                <a:latin typeface="Quattrocento Sans"/>
                <a:ea typeface="Quattrocento Sans"/>
                <a:cs typeface="Quattrocento Sans"/>
                <a:sym typeface="Quattrocento Sans"/>
              </a:rPr>
              <a:t> </a:t>
            </a:r>
          </a:p>
          <a:p>
            <a:pPr marL="457200" marR="0" lvl="0" indent="-228600" algn="l" rtl="0">
              <a:lnSpc>
                <a:spcPct val="100000"/>
              </a:lnSpc>
              <a:spcBef>
                <a:spcPts val="0"/>
              </a:spcBef>
              <a:spcAft>
                <a:spcPts val="0"/>
              </a:spcAft>
              <a:buClr>
                <a:srgbClr val="FFCD00"/>
              </a:buClr>
              <a:buSzPct val="100000"/>
              <a:buFont typeface="Quattrocento Sans"/>
              <a:buChar char="◉"/>
            </a:pPr>
            <a:r>
              <a:rPr lang="en" sz="2000" b="0" i="0" u="none" strike="noStrike" cap="none">
                <a:solidFill>
                  <a:srgbClr val="000000"/>
                </a:solidFill>
                <a:latin typeface="Quattrocento Sans"/>
                <a:ea typeface="Quattrocento Sans"/>
                <a:cs typeface="Quattrocento Sans"/>
                <a:sym typeface="Quattrocento Sans"/>
              </a:rPr>
              <a:t>Little influence in NYC market</a:t>
            </a:r>
          </a:p>
          <a:p>
            <a:pPr marL="457200" marR="0" lvl="0" indent="-228600" algn="l" rtl="0">
              <a:lnSpc>
                <a:spcPct val="100000"/>
              </a:lnSpc>
              <a:spcBef>
                <a:spcPts val="0"/>
              </a:spcBef>
              <a:spcAft>
                <a:spcPts val="0"/>
              </a:spcAft>
              <a:buClr>
                <a:srgbClr val="FFCD00"/>
              </a:buClr>
              <a:buSzPct val="100000"/>
              <a:buFont typeface="Quattrocento Sans"/>
              <a:buChar char="◉"/>
            </a:pPr>
            <a:r>
              <a:rPr lang="en" sz="2000" b="0" i="0" u="none" strike="noStrike" cap="none">
                <a:solidFill>
                  <a:srgbClr val="000000"/>
                </a:solidFill>
                <a:latin typeface="Quattrocento Sans"/>
                <a:ea typeface="Quattrocento Sans"/>
                <a:cs typeface="Quattrocento Sans"/>
                <a:sym typeface="Quattrocento Sans"/>
              </a:rPr>
              <a:t>Short-staffed team</a:t>
            </a:r>
          </a:p>
          <a:p>
            <a:pPr marL="457200" marR="0" lvl="0" indent="-228600" algn="l" rtl="0">
              <a:lnSpc>
                <a:spcPct val="100000"/>
              </a:lnSpc>
              <a:spcBef>
                <a:spcPts val="0"/>
              </a:spcBef>
              <a:spcAft>
                <a:spcPts val="0"/>
              </a:spcAft>
              <a:buClr>
                <a:srgbClr val="FFCD00"/>
              </a:buClr>
              <a:buSzPct val="100000"/>
              <a:buFont typeface="Quattrocento Sans"/>
              <a:buChar char="◉"/>
            </a:pPr>
            <a:r>
              <a:rPr lang="en" sz="2000" b="0" i="0" u="none" strike="noStrike" cap="none">
                <a:solidFill>
                  <a:schemeClr val="dk1"/>
                </a:solidFill>
                <a:latin typeface="Quattrocento Sans"/>
                <a:ea typeface="Quattrocento Sans"/>
                <a:cs typeface="Quattrocento Sans"/>
                <a:sym typeface="Quattrocento Sans"/>
              </a:rPr>
              <a:t>Limited ability to make website design changes</a:t>
            </a:r>
          </a:p>
        </p:txBody>
      </p:sp>
      <p:pic>
        <p:nvPicPr>
          <p:cNvPr id="170" name="Shape 170"/>
          <p:cNvPicPr preferRelativeResize="0"/>
          <p:nvPr/>
        </p:nvPicPr>
        <p:blipFill rotWithShape="1">
          <a:blip r:embed="rId3">
            <a:alphaModFix/>
          </a:blip>
          <a:srcRect b="12959"/>
          <a:stretch/>
        </p:blipFill>
        <p:spPr>
          <a:xfrm flipH="1">
            <a:off x="620346" y="720718"/>
            <a:ext cx="874825" cy="7682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ctrTitle"/>
          </p:nvPr>
        </p:nvSpPr>
        <p:spPr>
          <a:xfrm>
            <a:off x="2022225" y="1693525"/>
            <a:ext cx="5798999" cy="1159799"/>
          </a:xfrm>
          <a:prstGeom prst="rect">
            <a:avLst/>
          </a:prstGeom>
          <a:solidFill>
            <a:srgbClr val="FFFFFF"/>
          </a:solidFill>
          <a:ln>
            <a:noFill/>
          </a:ln>
        </p:spPr>
        <p:txBody>
          <a:bodyPr lIns="91425" tIns="91425" rIns="91425" bIns="91425" anchor="b" anchorCtr="0">
            <a:noAutofit/>
          </a:bodyPr>
          <a:lstStyle/>
          <a:p>
            <a:pPr marL="0" marR="0" lvl="0" indent="0" algn="l" rtl="0">
              <a:lnSpc>
                <a:spcPct val="100000"/>
              </a:lnSpc>
              <a:spcBef>
                <a:spcPts val="0"/>
              </a:spcBef>
              <a:spcAft>
                <a:spcPts val="0"/>
              </a:spcAft>
              <a:buClr>
                <a:srgbClr val="000000"/>
              </a:buClr>
              <a:buSzPct val="25000"/>
              <a:buFont typeface="Lora"/>
              <a:buNone/>
            </a:pPr>
            <a:r>
              <a:rPr lang="en" sz="3000" b="1" i="0" u="none" strike="noStrike" cap="none">
                <a:solidFill>
                  <a:srgbClr val="000000"/>
                </a:solidFill>
                <a:latin typeface="Lora"/>
                <a:ea typeface="Lora"/>
                <a:cs typeface="Lora"/>
                <a:sym typeface="Lora"/>
              </a:rPr>
              <a:t>Web Analytics Metrics</a:t>
            </a:r>
          </a:p>
        </p:txBody>
      </p:sp>
      <p:sp>
        <p:nvSpPr>
          <p:cNvPr id="176" name="Shape 176"/>
          <p:cNvSpPr txBox="1">
            <a:spLocks noGrp="1"/>
          </p:cNvSpPr>
          <p:nvPr>
            <p:ph type="subTitle" idx="1"/>
          </p:nvPr>
        </p:nvSpPr>
        <p:spPr>
          <a:xfrm>
            <a:off x="2022300" y="2815925"/>
            <a:ext cx="6209700" cy="784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Quattrocento Sans"/>
              <a:buNone/>
            </a:pPr>
            <a:r>
              <a:rPr lang="en" sz="1400" b="0" i="0" u="none" strike="noStrike" cap="none">
                <a:solidFill>
                  <a:srgbClr val="000000"/>
                </a:solidFill>
                <a:highlight>
                  <a:srgbClr val="FFCD00"/>
                </a:highlight>
                <a:latin typeface="Quattrocento Sans"/>
                <a:ea typeface="Quattrocento Sans"/>
                <a:cs typeface="Quattrocento Sans"/>
                <a:sym typeface="Quattrocento Sans"/>
              </a:rPr>
              <a:t>Systematic analysis of web presence to identify opportunities. </a:t>
            </a:r>
          </a:p>
        </p:txBody>
      </p:sp>
      <p:sp>
        <p:nvSpPr>
          <p:cNvPr id="177" name="Shape 177"/>
          <p:cNvSpPr txBox="1"/>
          <p:nvPr/>
        </p:nvSpPr>
        <p:spPr>
          <a:xfrm>
            <a:off x="1133975" y="2291150"/>
            <a:ext cx="543899" cy="56219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Lora"/>
              <a:buNone/>
            </a:pPr>
            <a:r>
              <a:rPr lang="en" sz="2400" b="0" i="0" u="none" strike="noStrike" cap="none">
                <a:solidFill>
                  <a:schemeClr val="dk1"/>
                </a:solidFill>
                <a:latin typeface="Lora"/>
                <a:ea typeface="Lora"/>
                <a:cs typeface="Lora"/>
                <a:sym typeface="Lora"/>
              </a:rPr>
              <a:t>2</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2546</Words>
  <Application>Microsoft Office PowerPoint</Application>
  <PresentationFormat>On-screen Show (16:9)</PresentationFormat>
  <Paragraphs>377</Paragraphs>
  <Slides>46</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Lora</vt:lpstr>
      <vt:lpstr>Merriweather</vt:lpstr>
      <vt:lpstr>Quattrocento</vt:lpstr>
      <vt:lpstr>Quattrocento Sans</vt:lpstr>
      <vt:lpstr>Arial</vt:lpstr>
      <vt:lpstr>Times New Roman</vt:lpstr>
      <vt:lpstr>Viola template</vt:lpstr>
      <vt:lpstr>Viola template</vt:lpstr>
      <vt:lpstr>A Hot Bowl of Nomz</vt:lpstr>
      <vt:lpstr>Talking Points for Today</vt:lpstr>
      <vt:lpstr>Nomz, Inc. - Client Overview</vt:lpstr>
      <vt:lpstr>Client Background: A Young, Talented Team with a Novel Idea</vt:lpstr>
      <vt:lpstr>Unique Business Model Aims to Serve a Niche Market</vt:lpstr>
      <vt:lpstr>High Competition in the Convenient and Frozen Food Spaces</vt:lpstr>
      <vt:lpstr>Nomz Needs to Expand Its Customer Base</vt:lpstr>
      <vt:lpstr>Many Challenges Face Both the Client and the Consultant</vt:lpstr>
      <vt:lpstr>Web Analytics Metrics</vt:lpstr>
      <vt:lpstr>Baseline Performance Established at Beginning of Client Relationship</vt:lpstr>
      <vt:lpstr>Custom Reports Indicate Need to Expand Customer Acquisition Strategy</vt:lpstr>
      <vt:lpstr>Digital User Experience (DUX)</vt:lpstr>
      <vt:lpstr>DUX Improvement</vt:lpstr>
      <vt:lpstr>DUX Improvement - Informational Design</vt:lpstr>
      <vt:lpstr>DUX Improvement - Collections Page Engagement</vt:lpstr>
      <vt:lpstr>DUX Improvement - Collections Page Engagement</vt:lpstr>
      <vt:lpstr>DUX Improvement - Home Page Engagement</vt:lpstr>
      <vt:lpstr>DUX Improvement - Home Page Engagement</vt:lpstr>
      <vt:lpstr>DUX Improvement - Major Results</vt:lpstr>
      <vt:lpstr>Search Analytics </vt:lpstr>
      <vt:lpstr>Search Analytics Status Quo</vt:lpstr>
      <vt:lpstr>PowerPoint Presentation</vt:lpstr>
      <vt:lpstr>Search Engine Optimization</vt:lpstr>
      <vt:lpstr>SEO Improvements</vt:lpstr>
      <vt:lpstr>SEO Results</vt:lpstr>
      <vt:lpstr>Google Online Marketing Challenge</vt:lpstr>
      <vt:lpstr>PowerPoint Presentation</vt:lpstr>
      <vt:lpstr>AdWords Strategy Overview</vt:lpstr>
      <vt:lpstr>Click-drawing Promotions</vt:lpstr>
      <vt:lpstr>Three-Pronged Marketing Strategy</vt:lpstr>
      <vt:lpstr>Press Publicity</vt:lpstr>
      <vt:lpstr>Facebook Campaign</vt:lpstr>
      <vt:lpstr>Personal Outreach</vt:lpstr>
      <vt:lpstr>AdWords Marketing Schedule</vt:lpstr>
      <vt:lpstr>AdWords Outcomes (First two weeks)</vt:lpstr>
      <vt:lpstr>AdWords Observations</vt:lpstr>
      <vt:lpstr>1,289 impressions</vt:lpstr>
      <vt:lpstr>Other Outcomes: Site Metrics</vt:lpstr>
      <vt:lpstr>Other Outcomes: Facebook</vt:lpstr>
      <vt:lpstr>Conclusion</vt:lpstr>
      <vt:lpstr>Lessons Learned</vt:lpstr>
      <vt:lpstr>Nomz Long-Term Improvements</vt:lpstr>
      <vt:lpstr>Thanks!</vt:lpstr>
      <vt:lpstr>APPENDIX 1 - Client Overview Before Project</vt:lpstr>
      <vt:lpstr>APPENDIX 2- Collections Page Engagement</vt:lpstr>
      <vt:lpstr>APPENDIX 3 - Collections Page A/B Test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Hot Bowl of Nomz</dc:title>
  <cp:lastModifiedBy>Jairus Ang</cp:lastModifiedBy>
  <cp:revision>5</cp:revision>
  <dcterms:modified xsi:type="dcterms:W3CDTF">2016-04-25T12:08:35Z</dcterms:modified>
</cp:coreProperties>
</file>